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0"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91" name="Body Level One…"/>
          <p:cNvSpPr txBox="1"/>
          <p:nvPr>
            <p:ph type="body" idx="1"/>
          </p:nvPr>
        </p:nvSpPr>
        <p:spPr>
          <a:xfrm>
            <a:off x="838200" y="1825625"/>
            <a:ext cx="10515600" cy="43513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 name="Title Text"/>
          <p:cNvSpPr txBox="1"/>
          <p:nvPr>
            <p:ph type="title"/>
          </p:nvPr>
        </p:nvSpPr>
        <p:spPr>
          <a:xfrm>
            <a:off x="8724900" y="365125"/>
            <a:ext cx="2628900" cy="5811838"/>
          </a:xfrm>
          <a:prstGeom prst="rect">
            <a:avLst/>
          </a:prstGeom>
        </p:spPr>
        <p:txBody>
          <a:bodyPr vert="eaVert" anchor="t">
            <a:normAutofit fontScale="100000" lnSpcReduction="0"/>
          </a:bodyPr>
          <a:lstStyle/>
          <a:p>
            <a:pPr/>
            <a:r>
              <a:t>Title Text</a:t>
            </a:r>
          </a:p>
        </p:txBody>
      </p:sp>
      <p:sp>
        <p:nvSpPr>
          <p:cNvPr id="100"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108"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4800">
                <a:solidFill>
                  <a:srgbClr val="005493"/>
                </a:solidFill>
                <a:latin typeface="IBM Plex Mono SemiBold"/>
                <a:ea typeface="IBM Plex Mono SemiBold"/>
                <a:cs typeface="IBM Plex Mono SemiBold"/>
                <a:sym typeface="IBM Plex Mono SemiBold"/>
              </a:defRPr>
            </a:lvl1pPr>
          </a:lstStyle>
          <a:p>
            <a:pPr/>
            <a:r>
              <a:t>Title Text</a:t>
            </a:r>
          </a:p>
        </p:txBody>
      </p:sp>
      <p:sp>
        <p:nvSpPr>
          <p:cNvPr id="1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ertical Title and Text">
    <p:spTree>
      <p:nvGrpSpPr>
        <p:cNvPr id="1" name=""/>
        <p:cNvGrpSpPr/>
        <p:nvPr/>
      </p:nvGrpSpPr>
      <p:grpSpPr>
        <a:xfrm>
          <a:off x="0" y="0"/>
          <a:ext cx="0" cy="0"/>
          <a:chOff x="0" y="0"/>
          <a:chExt cx="0" cy="0"/>
        </a:xfrm>
      </p:grpSpPr>
      <p:sp>
        <p:nvSpPr>
          <p:cNvPr id="116"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19" name="Body Level One…"/>
          <p:cNvSpPr txBox="1"/>
          <p:nvPr>
            <p:ph type="body" idx="1"/>
          </p:nvPr>
        </p:nvSpPr>
        <p:spPr>
          <a:xfrm>
            <a:off x="838200" y="1825625"/>
            <a:ext cx="10515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 name="Title Text"/>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Title Text</a:t>
            </a:r>
          </a:p>
        </p:txBody>
      </p:sp>
      <p:sp>
        <p:nvSpPr>
          <p:cNvPr id="28" name="Body Level One…"/>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6"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37" name="Body Level One…"/>
          <p:cNvSpPr txBox="1"/>
          <p:nvPr>
            <p:ph type="body" sz="half" idx="1"/>
          </p:nvPr>
        </p:nvSpPr>
        <p:spPr>
          <a:xfrm>
            <a:off x="838200" y="1825625"/>
            <a:ext cx="5181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5" name="Title Text"/>
          <p:cNvSpPr txBox="1"/>
          <p:nvPr>
            <p:ph type="title"/>
          </p:nvPr>
        </p:nvSpPr>
        <p:spPr>
          <a:xfrm>
            <a:off x="839787" y="365125"/>
            <a:ext cx="10515601" cy="1325563"/>
          </a:xfrm>
          <a:prstGeom prst="rect">
            <a:avLst/>
          </a:prstGeom>
        </p:spPr>
        <p:txBody>
          <a:bodyPr anchor="t">
            <a:normAutofit fontScale="100000" lnSpcReduction="0"/>
          </a:bodyPr>
          <a:lstStyle/>
          <a:p>
            <a:pPr/>
            <a:r>
              <a:t>Title Text</a:t>
            </a:r>
          </a:p>
        </p:txBody>
      </p:sp>
      <p:sp>
        <p:nvSpPr>
          <p:cNvPr id="46" name="Body Level One…"/>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7" name="Text Placeholder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71" name="Body Level One…"/>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2" name="Text Placeholder 3"/>
          <p:cNvSpPr/>
          <p:nvPr>
            <p:ph type="body" sz="quarter" idx="21"/>
          </p:nvPr>
        </p:nvSpPr>
        <p:spPr>
          <a:xfrm>
            <a:off x="839787" y="2057400"/>
            <a:ext cx="3932238" cy="3811588"/>
          </a:xfrm>
          <a:prstGeom prst="rect">
            <a:avLst/>
          </a:prstGeom>
        </p:spPr>
        <p:txBody>
          <a:bodyPr>
            <a:normAutofit fontScale="100000" lnSpcReduction="0"/>
          </a:bodyPr>
          <a:lstStyle/>
          <a:p>
            <a:pPr marL="0" indent="0">
              <a:buSzTx/>
              <a:buFontTx/>
              <a:buNone/>
              <a:defRPr sz="1600"/>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81" name="Picture Placeholder 2"/>
          <p:cNvSpPr/>
          <p:nvPr>
            <p:ph type="pic" sz="half" idx="21"/>
          </p:nvPr>
        </p:nvSpPr>
        <p:spPr>
          <a:xfrm>
            <a:off x="5183187" y="987425"/>
            <a:ext cx="6172201" cy="4873625"/>
          </a:xfrm>
          <a:prstGeom prst="rect">
            <a:avLst/>
          </a:prstGeom>
        </p:spPr>
        <p:txBody>
          <a:bodyPr lIns="91439" rIns="91439"/>
          <a:lstStyle/>
          <a:p>
            <a:pPr/>
          </a:p>
        </p:txBody>
      </p:sp>
      <p:sp>
        <p:nvSpPr>
          <p:cNvPr id="82" name="Body Level One…"/>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127811" y="6060022"/>
            <a:ext cx="330161" cy="332741"/>
          </a:xfrm>
          <a:prstGeom prst="rect">
            <a:avLst/>
          </a:prstGeom>
          <a:ln w="12700">
            <a:miter lim="400000"/>
          </a:ln>
        </p:spPr>
        <p:txBody>
          <a:bodyPr wrap="none" lIns="45719" rIns="45719" anchor="ctr">
            <a:spAutoFit/>
          </a:bodyPr>
          <a:lstStyle>
            <a:lvl1pPr algn="r">
              <a:defRPr sz="1600">
                <a:solidFill>
                  <a:srgbClr val="1C7DDB"/>
                </a:solidFill>
                <a:latin typeface="Abadi"/>
                <a:ea typeface="Abadi"/>
                <a:cs typeface="Abadi"/>
                <a:sym typeface="Abad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Box 5"/>
          <p:cNvSpPr txBox="1"/>
          <p:nvPr/>
        </p:nvSpPr>
        <p:spPr>
          <a:xfrm>
            <a:off x="934265" y="4568733"/>
            <a:ext cx="242316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E7E6E6"/>
                </a:solidFill>
                <a:latin typeface="Abadi"/>
                <a:ea typeface="Abadi"/>
                <a:cs typeface="Abadi"/>
                <a:sym typeface="Abadi"/>
              </a:defRPr>
            </a:pPr>
            <a:r>
              <a:t>&lt;Name&gt;</a:t>
            </a:r>
          </a:p>
          <a:p>
            <a:pPr>
              <a:defRPr>
                <a:solidFill>
                  <a:srgbClr val="E7E6E6"/>
                </a:solidFill>
                <a:latin typeface="Abadi"/>
                <a:ea typeface="Abadi"/>
                <a:cs typeface="Abadi"/>
                <a:sym typeface="Abadi"/>
              </a:defRPr>
            </a:pPr>
            <a:r>
              <a:t>&lt;Date&gt;</a:t>
            </a:r>
          </a:p>
        </p:txBody>
      </p:sp>
      <p:pic>
        <p:nvPicPr>
          <p:cNvPr id="127" name="Picture 2" descr="Picture 2"/>
          <p:cNvPicPr>
            <a:picLocks noChangeAspect="1"/>
          </p:cNvPicPr>
          <p:nvPr/>
        </p:nvPicPr>
        <p:blipFill>
          <a:blip r:embed="rId3">
            <a:extLst/>
          </a:blip>
          <a:stretch>
            <a:fillRect/>
          </a:stretch>
        </p:blipFill>
        <p:spPr>
          <a:xfrm>
            <a:off x="889820" y="676828"/>
            <a:ext cx="2104103" cy="6291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Content Placeholder 4"/>
          <p:cNvSpPr txBox="1"/>
          <p:nvPr>
            <p:ph type="body" idx="4294967295"/>
          </p:nvPr>
        </p:nvSpPr>
        <p:spPr>
          <a:xfrm>
            <a:off x="770010" y="1825625"/>
            <a:ext cx="8975654" cy="4351338"/>
          </a:xfrm>
          <a:prstGeom prst="rect">
            <a:avLst/>
          </a:prstGeom>
        </p:spPr>
        <p:txBody>
          <a:bodyPr>
            <a:normAutofit fontScale="100000" lnSpcReduction="0"/>
          </a:bodyPr>
          <a:lstStyle/>
          <a:p>
            <a:pPr>
              <a:defRPr sz="2200">
                <a:solidFill>
                  <a:srgbClr val="292929"/>
                </a:solidFill>
                <a:latin typeface="Abadi"/>
                <a:ea typeface="Abadi"/>
                <a:cs typeface="Abadi"/>
                <a:sym typeface="Abadi"/>
              </a:defRPr>
            </a:pPr>
            <a:r>
              <a:t>We did the data wrangling by performing exploratory data Analysis. We then used this to gain important insights regarding orbits, mission outcomes and the number of launches. </a:t>
            </a:r>
          </a:p>
          <a:p>
            <a:pPr>
              <a:defRPr sz="2200">
                <a:solidFill>
                  <a:srgbClr val="292929"/>
                </a:solidFill>
                <a:latin typeface="Abadi"/>
                <a:ea typeface="Abadi"/>
                <a:cs typeface="Abadi"/>
                <a:sym typeface="Abadi"/>
              </a:defRPr>
            </a:pPr>
            <a:r>
              <a:t>We then created a label for the landing outcome.</a:t>
            </a:r>
          </a:p>
        </p:txBody>
      </p:sp>
      <p:sp>
        <p:nvSpPr>
          <p:cNvPr id="16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Wrangling</a:t>
            </a:r>
          </a:p>
        </p:txBody>
      </p:sp>
      <p:pic>
        <p:nvPicPr>
          <p:cNvPr id="169" name="Screenshot 2024-08-09 at 11.44.27 AM.png" descr="Screenshot 2024-08-09 at 11.44.27 AM.png"/>
          <p:cNvPicPr>
            <a:picLocks noChangeAspect="1"/>
          </p:cNvPicPr>
          <p:nvPr/>
        </p:nvPicPr>
        <p:blipFill>
          <a:blip r:embed="rId3">
            <a:extLst/>
          </a:blip>
          <a:stretch>
            <a:fillRect/>
          </a:stretch>
        </p:blipFill>
        <p:spPr>
          <a:xfrm>
            <a:off x="1103394" y="3200453"/>
            <a:ext cx="5356461" cy="408460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Slide Number Placeholder 3"/>
          <p:cNvSpPr txBox="1"/>
          <p:nvPr>
            <p:ph type="sldNum" sz="quarter" idx="4294967295"/>
          </p:nvPr>
        </p:nvSpPr>
        <p:spPr>
          <a:xfrm>
            <a:off x="11142793" y="6060022"/>
            <a:ext cx="315179"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used bar and scatter plots to visualize the relationship between different features including orbit and flight number, launch site and mass, launch site and flight number.</a:t>
            </a:r>
          </a:p>
          <a:p>
            <a:pPr>
              <a:lnSpc>
                <a:spcPct val="100000"/>
              </a:lnSpc>
              <a:spcBef>
                <a:spcPts val="1400"/>
              </a:spcBef>
              <a:defRPr sz="2200">
                <a:solidFill>
                  <a:srgbClr val="292929"/>
                </a:solidFill>
                <a:latin typeface="Abadi"/>
                <a:ea typeface="Abadi"/>
                <a:cs typeface="Abadi"/>
                <a:sym typeface="Abadi"/>
              </a:defRPr>
            </a:pPr>
            <a:r>
              <a:t>Add the GitHub URL of your completed EDA with data visualization notebook, as an external reference and peer-review purpose</a:t>
            </a:r>
          </a:p>
        </p:txBody>
      </p:sp>
      <p:sp>
        <p:nvSpPr>
          <p:cNvPr id="17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Data Visualization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 name="Content Placeholder 4"/>
          <p:cNvSpPr txBox="1"/>
          <p:nvPr>
            <p:ph type="body" idx="4294967295"/>
          </p:nvPr>
        </p:nvSpPr>
        <p:spPr>
          <a:xfrm>
            <a:off x="770010" y="1806575"/>
            <a:ext cx="9745589" cy="4351338"/>
          </a:xfrm>
          <a:prstGeom prst="rect">
            <a:avLst/>
          </a:prstGeom>
        </p:spPr>
        <p:txBody>
          <a:bodyPr>
            <a:normAutofit fontScale="100000" lnSpcReduction="0"/>
          </a:bodyPr>
          <a:lstStyle/>
          <a:p>
            <a:pPr marL="128015" indent="-128015" defTabSz="512063">
              <a:lnSpc>
                <a:spcPct val="100000"/>
              </a:lnSpc>
              <a:spcBef>
                <a:spcPts val="700"/>
              </a:spcBef>
              <a:defRPr sz="1232">
                <a:solidFill>
                  <a:srgbClr val="292929"/>
                </a:solidFill>
                <a:latin typeface="Abadi"/>
                <a:ea typeface="Abadi"/>
                <a:cs typeface="Abadi"/>
                <a:sym typeface="Abadi"/>
              </a:defRPr>
            </a:pPr>
            <a:r>
              <a:t>Using bullet point format, summarize the SQL queries you performed</a:t>
            </a:r>
          </a:p>
          <a:p>
            <a:pPr marL="128015" indent="-128015" defTabSz="512063">
              <a:lnSpc>
                <a:spcPct val="100000"/>
              </a:lnSpc>
              <a:spcBef>
                <a:spcPts val="700"/>
              </a:spcBef>
              <a:defRPr sz="1512">
                <a:solidFill>
                  <a:srgbClr val="292929"/>
                </a:solidFill>
                <a:latin typeface="Abadi"/>
                <a:ea typeface="Abadi"/>
                <a:cs typeface="Abadi"/>
                <a:sym typeface="Abadi"/>
              </a:defRPr>
            </a:pPr>
            <a:r>
              <a:t>Names of the unique launch sites in the space mission</a:t>
            </a:r>
          </a:p>
          <a:p>
            <a:pPr marL="128015" indent="-128015" defTabSz="512063">
              <a:lnSpc>
                <a:spcPct val="100000"/>
              </a:lnSpc>
              <a:spcBef>
                <a:spcPts val="700"/>
              </a:spcBef>
              <a:defRPr sz="1512">
                <a:solidFill>
                  <a:srgbClr val="292929"/>
                </a:solidFill>
                <a:latin typeface="Abadi"/>
                <a:ea typeface="Abadi"/>
                <a:cs typeface="Abadi"/>
                <a:sym typeface="Abadi"/>
              </a:defRPr>
            </a:pPr>
            <a:r>
              <a:t>Top 5 launch sites whose name begin with the string 'CCA'</a:t>
            </a:r>
          </a:p>
          <a:p>
            <a:pPr marL="128015" indent="-128015" defTabSz="512063">
              <a:lnSpc>
                <a:spcPct val="100000"/>
              </a:lnSpc>
              <a:spcBef>
                <a:spcPts val="700"/>
              </a:spcBef>
              <a:defRPr sz="1512">
                <a:solidFill>
                  <a:srgbClr val="292929"/>
                </a:solidFill>
                <a:latin typeface="Abadi"/>
                <a:ea typeface="Abadi"/>
                <a:cs typeface="Abadi"/>
                <a:sym typeface="Abadi"/>
              </a:defRPr>
            </a:pPr>
            <a:r>
              <a:t>Average payload mass carried by booster version F9 v1.1;</a:t>
            </a:r>
          </a:p>
          <a:p>
            <a:pPr marL="128015" indent="-128015" defTabSz="512063">
              <a:lnSpc>
                <a:spcPct val="100000"/>
              </a:lnSpc>
              <a:spcBef>
                <a:spcPts val="700"/>
              </a:spcBef>
              <a:defRPr sz="1512">
                <a:solidFill>
                  <a:srgbClr val="292929"/>
                </a:solidFill>
                <a:latin typeface="Abadi"/>
                <a:ea typeface="Abadi"/>
                <a:cs typeface="Abadi"/>
                <a:sym typeface="Abadi"/>
              </a:defRPr>
            </a:pPr>
            <a:r>
              <a:t>Total payload mass carried by boosters launched by NASA (CRS);</a:t>
            </a:r>
          </a:p>
          <a:p>
            <a:pPr marL="128015" indent="-128015" defTabSz="512063">
              <a:lnSpc>
                <a:spcPct val="100000"/>
              </a:lnSpc>
              <a:spcBef>
                <a:spcPts val="700"/>
              </a:spcBef>
              <a:defRPr sz="1512">
                <a:solidFill>
                  <a:srgbClr val="292929"/>
                </a:solidFill>
                <a:latin typeface="Abadi"/>
                <a:ea typeface="Abadi"/>
                <a:cs typeface="Abadi"/>
                <a:sym typeface="Abadi"/>
              </a:defRPr>
            </a:pPr>
            <a:r>
              <a:t>Date when successful landing outcome in ground pad was achieved;</a:t>
            </a:r>
          </a:p>
          <a:p>
            <a:pPr marL="128015" indent="-128015" defTabSz="512063">
              <a:lnSpc>
                <a:spcPct val="100000"/>
              </a:lnSpc>
              <a:spcBef>
                <a:spcPts val="700"/>
              </a:spcBef>
              <a:defRPr sz="1512">
                <a:solidFill>
                  <a:srgbClr val="292929"/>
                </a:solidFill>
                <a:latin typeface="Abadi"/>
                <a:ea typeface="Abadi"/>
                <a:cs typeface="Abadi"/>
                <a:sym typeface="Abadi"/>
              </a:defRPr>
            </a:pPr>
            <a:r>
              <a:t> Names of boosters which have success in drone ship and payload mass between 4000 and 6000 kg;</a:t>
            </a:r>
          </a:p>
          <a:p>
            <a:pPr marL="128015" indent="-128015" defTabSz="512063">
              <a:lnSpc>
                <a:spcPct val="100000"/>
              </a:lnSpc>
              <a:spcBef>
                <a:spcPts val="700"/>
              </a:spcBef>
              <a:defRPr sz="1512">
                <a:solidFill>
                  <a:srgbClr val="292929"/>
                </a:solidFill>
                <a:latin typeface="Abadi"/>
                <a:ea typeface="Abadi"/>
                <a:cs typeface="Abadi"/>
                <a:sym typeface="Abadi"/>
              </a:defRPr>
            </a:pPr>
            <a:r>
              <a:t> Number of successful and failure mission outcomes;</a:t>
            </a:r>
          </a:p>
          <a:p>
            <a:pPr marL="128015" indent="-128015" defTabSz="512063">
              <a:lnSpc>
                <a:spcPct val="100000"/>
              </a:lnSpc>
              <a:spcBef>
                <a:spcPts val="700"/>
              </a:spcBef>
              <a:defRPr sz="1512">
                <a:solidFill>
                  <a:srgbClr val="292929"/>
                </a:solidFill>
                <a:latin typeface="Abadi"/>
                <a:ea typeface="Abadi"/>
                <a:cs typeface="Abadi"/>
                <a:sym typeface="Abadi"/>
              </a:defRPr>
            </a:pPr>
            <a:r>
              <a:t> Names of the booster versions which have carried the maximum payload mass;</a:t>
            </a:r>
          </a:p>
          <a:p>
            <a:pPr marL="128015" indent="-128015" defTabSz="512063">
              <a:lnSpc>
                <a:spcPct val="100000"/>
              </a:lnSpc>
              <a:spcBef>
                <a:spcPts val="700"/>
              </a:spcBef>
              <a:defRPr sz="1512">
                <a:solidFill>
                  <a:srgbClr val="292929"/>
                </a:solidFill>
                <a:latin typeface="Abadi"/>
                <a:ea typeface="Abadi"/>
                <a:cs typeface="Abadi"/>
                <a:sym typeface="Abadi"/>
              </a:defRPr>
            </a:pPr>
            <a:r>
              <a:t>Failed landing outcomes in drone ship, their booster versions, and launch site names for in year 2015; and</a:t>
            </a:r>
          </a:p>
          <a:p>
            <a:pPr marL="128015" indent="-128015" defTabSz="512063">
              <a:lnSpc>
                <a:spcPct val="100000"/>
              </a:lnSpc>
              <a:spcBef>
                <a:spcPts val="700"/>
              </a:spcBef>
              <a:defRPr sz="1512">
                <a:solidFill>
                  <a:srgbClr val="292929"/>
                </a:solidFill>
                <a:latin typeface="Abadi"/>
                <a:ea typeface="Abadi"/>
                <a:cs typeface="Abadi"/>
                <a:sym typeface="Abadi"/>
              </a:defRPr>
            </a:pPr>
            <a:r>
              <a:t>Rank of the count of landing outcomes (such as Failure (drone ship) or Success (ground pad)) between the date 2010-06-04 and 2017-03-20.</a:t>
            </a:r>
          </a:p>
          <a:p>
            <a:pPr marL="128015" indent="-128015" defTabSz="512063">
              <a:lnSpc>
                <a:spcPct val="100000"/>
              </a:lnSpc>
              <a:spcBef>
                <a:spcPts val="700"/>
              </a:spcBef>
              <a:defRPr sz="1232">
                <a:solidFill>
                  <a:srgbClr val="292929"/>
                </a:solidFill>
                <a:latin typeface="Abadi"/>
                <a:ea typeface="Abadi"/>
                <a:cs typeface="Abadi"/>
                <a:sym typeface="Abadi"/>
              </a:defRPr>
            </a:pPr>
          </a:p>
          <a:p>
            <a:pPr marL="128015" indent="-128015" defTabSz="512063">
              <a:lnSpc>
                <a:spcPct val="100000"/>
              </a:lnSpc>
              <a:spcBef>
                <a:spcPts val="700"/>
              </a:spcBef>
              <a:defRPr sz="1232">
                <a:solidFill>
                  <a:srgbClr val="292929"/>
                </a:solidFill>
                <a:latin typeface="Abadi"/>
                <a:ea typeface="Abadi"/>
                <a:cs typeface="Abadi"/>
                <a:sym typeface="Abadi"/>
              </a:defRPr>
            </a:pPr>
            <a:r>
              <a:t>Add the GitHub URL of your completed EDA with SQL notebook, as an external reference and peer-review purpose</a:t>
            </a:r>
          </a:p>
        </p:txBody>
      </p:sp>
      <p:sp>
        <p:nvSpPr>
          <p:cNvPr id="17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SQL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Content Placeholder 4"/>
          <p:cNvSpPr txBox="1"/>
          <p:nvPr>
            <p:ph type="body" idx="4294967295"/>
          </p:nvPr>
        </p:nvSpPr>
        <p:spPr>
          <a:xfrm>
            <a:off x="838200" y="1875053"/>
            <a:ext cx="10515600" cy="435133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Summarize what map objects such as markers, circles, lines, etc. you created and added to a folium map</a:t>
            </a:r>
          </a:p>
          <a:p>
            <a:pPr>
              <a:lnSpc>
                <a:spcPct val="100000"/>
              </a:lnSpc>
              <a:spcBef>
                <a:spcPts val="1400"/>
              </a:spcBef>
              <a:defRPr sz="2200">
                <a:solidFill>
                  <a:srgbClr val="292929"/>
                </a:solidFill>
                <a:latin typeface="Abadi"/>
                <a:ea typeface="Abadi"/>
                <a:cs typeface="Abadi"/>
                <a:sym typeface="Abadi"/>
              </a:defRPr>
            </a:pPr>
            <a:r>
              <a:t>Markers were used to focus on specific points like launch sites, We used circles to add greater emphasis to these areas, We used clusters to differentiate between success and failure. We added lines to indicate distance.</a:t>
            </a:r>
          </a:p>
          <a:p>
            <a:pPr>
              <a:lnSpc>
                <a:spcPct val="100000"/>
              </a:lnSpc>
              <a:spcBef>
                <a:spcPts val="1400"/>
              </a:spcBef>
              <a:defRPr sz="2200">
                <a:solidFill>
                  <a:srgbClr val="292929"/>
                </a:solidFill>
                <a:latin typeface="Abadi"/>
                <a:ea typeface="Abadi"/>
                <a:cs typeface="Abadi"/>
                <a:sym typeface="Abadi"/>
              </a:defRPr>
            </a:pPr>
            <a:r>
              <a:t>Explain why you added those objects</a:t>
            </a:r>
          </a:p>
          <a:p>
            <a:pPr>
              <a:lnSpc>
                <a:spcPct val="100000"/>
              </a:lnSpc>
              <a:spcBef>
                <a:spcPts val="1400"/>
              </a:spcBef>
              <a:defRPr sz="2200">
                <a:solidFill>
                  <a:srgbClr val="292929"/>
                </a:solidFill>
                <a:latin typeface="Abadi"/>
                <a:ea typeface="Abadi"/>
                <a:cs typeface="Abadi"/>
                <a:sym typeface="Abadi"/>
              </a:defRPr>
            </a:pPr>
            <a:r>
              <a:t>Add the GitHub URL of your completed interactive map with Folium map, as an external reference and peer-review purpose</a:t>
            </a:r>
          </a:p>
        </p:txBody>
      </p:sp>
      <p:sp>
        <p:nvSpPr>
          <p:cNvPr id="18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an Interactive Map with Folium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marL="210311" indent="-210311" defTabSz="841247">
              <a:lnSpc>
                <a:spcPct val="100000"/>
              </a:lnSpc>
              <a:spcBef>
                <a:spcPts val="1200"/>
              </a:spcBef>
              <a:defRPr sz="2024">
                <a:solidFill>
                  <a:srgbClr val="292929"/>
                </a:solidFill>
                <a:latin typeface="Abadi"/>
                <a:ea typeface="Abadi"/>
                <a:cs typeface="Abadi"/>
                <a:sym typeface="Abadi"/>
              </a:defRPr>
            </a:pPr>
            <a:r>
              <a:t>Summarize what plots/graphs and interactions you have added to a dashboard</a:t>
            </a:r>
          </a:p>
          <a:p>
            <a:pPr marL="210311" indent="-210311" defTabSz="841247">
              <a:lnSpc>
                <a:spcPct val="100000"/>
              </a:lnSpc>
              <a:spcBef>
                <a:spcPts val="1200"/>
              </a:spcBef>
              <a:defRPr sz="2024">
                <a:solidFill>
                  <a:srgbClr val="292929"/>
                </a:solidFill>
                <a:latin typeface="Abadi"/>
                <a:ea typeface="Abadi"/>
                <a:cs typeface="Abadi"/>
                <a:sym typeface="Abadi"/>
              </a:defRPr>
            </a:pPr>
            <a:r>
              <a:t>I added a launch site dropdown so that people could choose different launch sites.</a:t>
            </a:r>
          </a:p>
          <a:p>
            <a:pPr marL="210311" indent="-210311" defTabSz="841247">
              <a:lnSpc>
                <a:spcPct val="100000"/>
              </a:lnSpc>
              <a:spcBef>
                <a:spcPts val="1200"/>
              </a:spcBef>
              <a:defRPr sz="2024">
                <a:solidFill>
                  <a:srgbClr val="292929"/>
                </a:solidFill>
                <a:latin typeface="Abadi"/>
                <a:ea typeface="Abadi"/>
                <a:cs typeface="Abadi"/>
                <a:sym typeface="Abadi"/>
              </a:defRPr>
            </a:pPr>
            <a:r>
              <a:t>Then I added a pie chart that shows what percentage of launches were successful </a:t>
            </a:r>
          </a:p>
          <a:p>
            <a:pPr marL="210311" indent="-210311" defTabSz="841247">
              <a:lnSpc>
                <a:spcPct val="100000"/>
              </a:lnSpc>
              <a:spcBef>
                <a:spcPts val="1200"/>
              </a:spcBef>
              <a:defRPr sz="2024">
                <a:solidFill>
                  <a:srgbClr val="292929"/>
                </a:solidFill>
                <a:latin typeface="Abadi"/>
                <a:ea typeface="Abadi"/>
                <a:cs typeface="Abadi"/>
                <a:sym typeface="Abadi"/>
              </a:defRPr>
            </a:pPr>
            <a:r>
              <a:t>Then I added a slider that showed how payload correlated with success before  adding a callback that made a scatter plot for payload’s correlation with success at different sites</a:t>
            </a:r>
          </a:p>
          <a:p>
            <a:pPr marL="210311" indent="-210311" defTabSz="841247">
              <a:lnSpc>
                <a:spcPct val="100000"/>
              </a:lnSpc>
              <a:spcBef>
                <a:spcPts val="1200"/>
              </a:spcBef>
              <a:defRPr sz="2024">
                <a:solidFill>
                  <a:srgbClr val="292929"/>
                </a:solidFill>
                <a:latin typeface="Abadi"/>
                <a:ea typeface="Abadi"/>
                <a:cs typeface="Abadi"/>
                <a:sym typeface="Abadi"/>
              </a:defRPr>
            </a:pPr>
            <a:r>
              <a:t>Explain why you added those plots and interactions</a:t>
            </a:r>
          </a:p>
          <a:p>
            <a:pPr marL="210311" indent="-210311" defTabSz="841247">
              <a:lnSpc>
                <a:spcPct val="100000"/>
              </a:lnSpc>
              <a:spcBef>
                <a:spcPts val="1200"/>
              </a:spcBef>
              <a:defRPr sz="2024">
                <a:solidFill>
                  <a:srgbClr val="292929"/>
                </a:solidFill>
                <a:latin typeface="Abadi"/>
                <a:ea typeface="Abadi"/>
                <a:cs typeface="Abadi"/>
                <a:sym typeface="Abadi"/>
              </a:defRPr>
            </a:pPr>
            <a:r>
              <a:t>Add the GitHub URL of your completed Plotly Dash lab, as an external reference and peer-review purpose</a:t>
            </a:r>
          </a:p>
        </p:txBody>
      </p:sp>
      <p:sp>
        <p:nvSpPr>
          <p:cNvPr id="18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 Dashboard with Plotly Dash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Summarize how you built, evaluated, improved, and found the best performing classification model</a:t>
            </a:r>
          </a:p>
          <a:p>
            <a:pPr>
              <a:lnSpc>
                <a:spcPct val="100000"/>
              </a:lnSpc>
              <a:spcBef>
                <a:spcPts val="1400"/>
              </a:spcBef>
              <a:defRPr sz="2200">
                <a:solidFill>
                  <a:srgbClr val="292929"/>
                </a:solidFill>
                <a:latin typeface="Abadi"/>
                <a:ea typeface="Abadi"/>
                <a:cs typeface="Abadi"/>
                <a:sym typeface="Abadi"/>
              </a:defRPr>
            </a:pPr>
            <a:r>
              <a:t>We compared logistic regression with support vector machine, decision tree and k nearest neighbours. We did this to find the most accurate model</a:t>
            </a:r>
          </a:p>
          <a:p>
            <a:pPr>
              <a:lnSpc>
                <a:spcPct val="100000"/>
              </a:lnSpc>
              <a:spcBef>
                <a:spcPts val="1400"/>
              </a:spcBef>
              <a:defRPr sz="2200">
                <a:solidFill>
                  <a:srgbClr val="292929"/>
                </a:solidFill>
                <a:latin typeface="Abadi"/>
                <a:ea typeface="Abadi"/>
                <a:cs typeface="Abadi"/>
                <a:sym typeface="Abadi"/>
              </a:defRPr>
            </a:pPr>
            <a:r>
              <a:t>You need present your model development process using key phrases and flowchart</a:t>
            </a:r>
          </a:p>
          <a:p>
            <a:pPr>
              <a:lnSpc>
                <a:spcPct val="100000"/>
              </a:lnSpc>
              <a:spcBef>
                <a:spcPts val="1400"/>
              </a:spcBef>
              <a:defRPr sz="2200">
                <a:solidFill>
                  <a:srgbClr val="292929"/>
                </a:solidFill>
                <a:latin typeface="Abadi"/>
                <a:ea typeface="Abadi"/>
                <a:cs typeface="Abadi"/>
                <a:sym typeface="Abadi"/>
              </a:defRPr>
            </a:pPr>
            <a:r>
              <a:t>Add the GitHub URL of your completed predictive analysis lab, as an external reference and peer-review purpose</a:t>
            </a:r>
          </a:p>
        </p:txBody>
      </p:sp>
      <p:sp>
        <p:nvSpPr>
          <p:cNvPr id="18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Predictive Analysis (Classification)</a:t>
            </a:r>
          </a:p>
        </p:txBody>
      </p:sp>
      <p:pic>
        <p:nvPicPr>
          <p:cNvPr id="190" name="Screenshot 2024-08-09 at 1.08.45 PM.png" descr="Screenshot 2024-08-09 at 1.08.45 PM.png"/>
          <p:cNvPicPr>
            <a:picLocks noChangeAspect="1"/>
          </p:cNvPicPr>
          <p:nvPr/>
        </p:nvPicPr>
        <p:blipFill>
          <a:blip r:embed="rId3">
            <a:extLst/>
          </a:blip>
          <a:srcRect l="8307" t="18205" r="0" b="0"/>
          <a:stretch>
            <a:fillRect/>
          </a:stretch>
        </p:blipFill>
        <p:spPr>
          <a:xfrm>
            <a:off x="8154100" y="3949984"/>
            <a:ext cx="4644316" cy="303484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 name="Content Placeholder 2"/>
          <p:cNvSpPr txBox="1"/>
          <p:nvPr/>
        </p:nvSpPr>
        <p:spPr>
          <a:xfrm>
            <a:off x="886844" y="1807336"/>
            <a:ext cx="6977286" cy="16216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Exploratory data analysis results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Interactive analytics demo in screenshots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Predictive analysis results</a:t>
            </a:r>
            <a:endParaRPr sz="2128">
              <a:solidFill>
                <a:srgbClr val="0070C0"/>
              </a:solidFill>
              <a:latin typeface="IBM Plex Mono Text"/>
              <a:ea typeface="IBM Plex Mono Text"/>
              <a:cs typeface="IBM Plex Mono Text"/>
              <a:sym typeface="IBM Plex Mono Text"/>
            </a:endParaRPr>
          </a:p>
          <a:p>
            <a:pPr lvl="1" marL="521208" indent="-173736" defTabSz="694944">
              <a:lnSpc>
                <a:spcPct val="90000"/>
              </a:lnSpc>
              <a:spcBef>
                <a:spcPts val="300"/>
              </a:spcBef>
              <a:buSzPct val="100000"/>
              <a:buFont typeface="Arial"/>
              <a:buChar char="•"/>
              <a:defRPr sz="1368">
                <a:solidFill>
                  <a:srgbClr val="0070C0"/>
                </a:solidFill>
                <a:latin typeface="IBM Plex Mono Text"/>
                <a:ea typeface="IBM Plex Mono Text"/>
                <a:cs typeface="IBM Plex Mono Text"/>
                <a:sym typeface="IBM Plex Mono Text"/>
              </a:defRPr>
            </a:pPr>
          </a:p>
        </p:txBody>
      </p:sp>
      <p:sp>
        <p:nvSpPr>
          <p:cNvPr id="19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6"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8"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Content Placeholder 2"/>
          <p:cNvSpPr txBox="1"/>
          <p:nvPr>
            <p:ph type="body" sz="quarter" idx="4294967295"/>
          </p:nvPr>
        </p:nvSpPr>
        <p:spPr>
          <a:xfrm>
            <a:off x="6291022" y="1523206"/>
            <a:ext cx="3932239" cy="381158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The later the flight number the better it did</a:t>
            </a:r>
          </a:p>
          <a:p>
            <a:pPr>
              <a:lnSpc>
                <a:spcPct val="100000"/>
              </a:lnSpc>
              <a:spcBef>
                <a:spcPts val="1400"/>
              </a:spcBef>
              <a:defRPr sz="2200">
                <a:solidFill>
                  <a:srgbClr val="292929"/>
                </a:solidFill>
                <a:latin typeface="Abadi"/>
                <a:ea typeface="Abadi"/>
                <a:cs typeface="Abadi"/>
                <a:sym typeface="Abadi"/>
              </a:defRPr>
            </a:pPr>
            <a:r>
              <a:t>VAFB and KSC are more successful</a:t>
            </a:r>
          </a:p>
          <a:p>
            <a:pPr>
              <a:lnSpc>
                <a:spcPct val="100000"/>
              </a:lnSpc>
              <a:spcBef>
                <a:spcPts val="1400"/>
              </a:spcBef>
              <a:defRPr sz="2200">
                <a:solidFill>
                  <a:srgbClr val="292929"/>
                </a:solidFill>
                <a:latin typeface="Abadi"/>
                <a:ea typeface="Abadi"/>
                <a:cs typeface="Abadi"/>
                <a:sym typeface="Abadi"/>
              </a:defRPr>
            </a:pPr>
            <a:r>
              <a:t>CCAFS has a majority of launches</a:t>
            </a:r>
          </a:p>
          <a:p>
            <a:pPr>
              <a:lnSpc>
                <a:spcPct val="100000"/>
              </a:lnSpc>
              <a:spcBef>
                <a:spcPts val="1400"/>
              </a:spcBef>
              <a:defRPr sz="2200">
                <a:solidFill>
                  <a:srgbClr val="292929"/>
                </a:solidFill>
                <a:latin typeface="Abadi"/>
                <a:ea typeface="Abadi"/>
                <a:cs typeface="Abadi"/>
                <a:sym typeface="Abadi"/>
              </a:defRPr>
            </a:pPr>
            <a:r>
              <a:t>Show the screenshot of the scatter plot with explanations</a:t>
            </a:r>
          </a:p>
        </p:txBody>
      </p:sp>
      <p:sp>
        <p:nvSpPr>
          <p:cNvPr id="20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Launch Site</a:t>
            </a:r>
          </a:p>
        </p:txBody>
      </p:sp>
      <p:pic>
        <p:nvPicPr>
          <p:cNvPr id="201" name="Screenshot 2024-08-09 at 1.16.07 PM.png" descr="Screenshot 2024-08-09 at 1.16.07 PM.png"/>
          <p:cNvPicPr>
            <a:picLocks noChangeAspect="1"/>
          </p:cNvPicPr>
          <p:nvPr/>
        </p:nvPicPr>
        <p:blipFill>
          <a:blip r:embed="rId3">
            <a:extLst/>
          </a:blip>
          <a:srcRect l="0" t="0" r="1574" b="0"/>
          <a:stretch>
            <a:fillRect/>
          </a:stretch>
        </p:blipFill>
        <p:spPr>
          <a:xfrm>
            <a:off x="53244" y="4104589"/>
            <a:ext cx="12085037" cy="280681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3"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Content Placeholder 2"/>
          <p:cNvSpPr txBox="1"/>
          <p:nvPr>
            <p:ph type="body" sz="quarter" idx="4294967295"/>
          </p:nvPr>
        </p:nvSpPr>
        <p:spPr>
          <a:xfrm>
            <a:off x="880746" y="1748623"/>
            <a:ext cx="3932239" cy="381158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Payload has a positive correlation with success</a:t>
            </a:r>
          </a:p>
          <a:p>
            <a:pPr>
              <a:lnSpc>
                <a:spcPct val="100000"/>
              </a:lnSpc>
              <a:spcBef>
                <a:spcPts val="1400"/>
              </a:spcBef>
              <a:defRPr sz="2200">
                <a:solidFill>
                  <a:srgbClr val="292929"/>
                </a:solidFill>
                <a:latin typeface="Abadi"/>
                <a:ea typeface="Abadi"/>
                <a:cs typeface="Abadi"/>
                <a:sym typeface="Abadi"/>
              </a:defRPr>
            </a:pPr>
            <a:r>
              <a:t>KSC and CCAFS tend to have higher payloads</a:t>
            </a:r>
          </a:p>
          <a:p>
            <a:pPr>
              <a:lnSpc>
                <a:spcPct val="100000"/>
              </a:lnSpc>
              <a:spcBef>
                <a:spcPts val="1400"/>
              </a:spcBef>
              <a:defRPr sz="2200">
                <a:solidFill>
                  <a:srgbClr val="292929"/>
                </a:solidFill>
                <a:latin typeface="Abadi"/>
                <a:ea typeface="Abadi"/>
                <a:cs typeface="Abadi"/>
                <a:sym typeface="Abadi"/>
              </a:defRPr>
            </a:pPr>
            <a:r>
              <a:t>Most payloads over 8000kg tend to be successful</a:t>
            </a:r>
          </a:p>
          <a:p>
            <a:pPr>
              <a:lnSpc>
                <a:spcPct val="100000"/>
              </a:lnSpc>
              <a:spcBef>
                <a:spcPts val="1400"/>
              </a:spcBef>
              <a:defRPr sz="2200">
                <a:solidFill>
                  <a:srgbClr val="292929"/>
                </a:solidFill>
                <a:latin typeface="Abadi"/>
                <a:ea typeface="Abadi"/>
                <a:cs typeface="Abadi"/>
                <a:sym typeface="Abadi"/>
              </a:defRPr>
            </a:pPr>
            <a:r>
              <a:t>Show the screenshot of the scatter plot with explanations</a:t>
            </a:r>
          </a:p>
        </p:txBody>
      </p:sp>
      <p:sp>
        <p:nvSpPr>
          <p:cNvPr id="20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Launch Site</a:t>
            </a:r>
          </a:p>
        </p:txBody>
      </p:sp>
      <p:pic>
        <p:nvPicPr>
          <p:cNvPr id="206" name="pasted-movie.png" descr="pasted-movie.png"/>
          <p:cNvPicPr>
            <a:picLocks noChangeAspect="1"/>
          </p:cNvPicPr>
          <p:nvPr/>
        </p:nvPicPr>
        <p:blipFill>
          <a:blip r:embed="rId3">
            <a:extLst/>
          </a:blip>
          <a:stretch>
            <a:fillRect/>
          </a:stretch>
        </p:blipFill>
        <p:spPr>
          <a:xfrm>
            <a:off x="88588" y="4336530"/>
            <a:ext cx="12192001" cy="261090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30" name="Content Placeholder 2"/>
          <p:cNvSpPr txBox="1"/>
          <p:nvPr/>
        </p:nvSpPr>
        <p:spPr>
          <a:xfrm>
            <a:off x="1004416" y="2113240"/>
            <a:ext cx="5075647" cy="33208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Executive Summary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Introduction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Methodology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Results</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Conclusion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Appendix</a:t>
            </a:r>
          </a:p>
        </p:txBody>
      </p:sp>
      <p:sp>
        <p:nvSpPr>
          <p:cNvPr id="13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8"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 name="Content Placeholder 2"/>
          <p:cNvSpPr txBox="1"/>
          <p:nvPr>
            <p:ph type="body" sz="quarter" idx="4294967295"/>
          </p:nvPr>
        </p:nvSpPr>
        <p:spPr>
          <a:xfrm>
            <a:off x="770011" y="2082113"/>
            <a:ext cx="3932238" cy="381158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ESL1, GEO,HEO,SSO are the most successful</a:t>
            </a:r>
          </a:p>
          <a:p>
            <a:pPr>
              <a:lnSpc>
                <a:spcPct val="100000"/>
              </a:lnSpc>
              <a:spcBef>
                <a:spcPts val="1400"/>
              </a:spcBef>
              <a:defRPr sz="2200">
                <a:solidFill>
                  <a:srgbClr val="292929"/>
                </a:solidFill>
                <a:latin typeface="Abadi"/>
                <a:ea typeface="Abadi"/>
                <a:cs typeface="Abadi"/>
                <a:sym typeface="Abadi"/>
              </a:defRPr>
            </a:pPr>
            <a:r>
              <a:t>SO is the least successful</a:t>
            </a:r>
          </a:p>
          <a:p>
            <a:pPr>
              <a:lnSpc>
                <a:spcPct val="100000"/>
              </a:lnSpc>
              <a:spcBef>
                <a:spcPts val="1400"/>
              </a:spcBef>
              <a:defRPr sz="2200">
                <a:solidFill>
                  <a:srgbClr val="292929"/>
                </a:solidFill>
                <a:latin typeface="Abadi"/>
                <a:ea typeface="Abadi"/>
                <a:cs typeface="Abadi"/>
                <a:sym typeface="Abadi"/>
              </a:defRPr>
            </a:pPr>
            <a:r>
              <a:t>Most orbits are at least passably successful</a:t>
            </a:r>
          </a:p>
          <a:p>
            <a:pPr>
              <a:lnSpc>
                <a:spcPct val="100000"/>
              </a:lnSpc>
              <a:spcBef>
                <a:spcPts val="1400"/>
              </a:spcBef>
              <a:defRPr sz="2200">
                <a:solidFill>
                  <a:srgbClr val="292929"/>
                </a:solidFill>
                <a:latin typeface="Abadi"/>
                <a:ea typeface="Abadi"/>
                <a:cs typeface="Abadi"/>
                <a:sym typeface="Abadi"/>
              </a:defRPr>
            </a:pPr>
            <a:r>
              <a:t>Show the screenshot of the scatter plot with explanations</a:t>
            </a:r>
          </a:p>
        </p:txBody>
      </p:sp>
      <p:sp>
        <p:nvSpPr>
          <p:cNvPr id="21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Success Rate vs. Orbit Type</a:t>
            </a:r>
          </a:p>
        </p:txBody>
      </p:sp>
      <p:pic>
        <p:nvPicPr>
          <p:cNvPr id="211" name="Screenshot 2024-08-09 at 1.23.56 PM.png" descr="Screenshot 2024-08-09 at 1.23.56 PM.png"/>
          <p:cNvPicPr>
            <a:picLocks noChangeAspect="1"/>
          </p:cNvPicPr>
          <p:nvPr/>
        </p:nvPicPr>
        <p:blipFill>
          <a:blip r:embed="rId3">
            <a:extLst/>
          </a:blip>
          <a:stretch>
            <a:fillRect/>
          </a:stretch>
        </p:blipFill>
        <p:spPr>
          <a:xfrm>
            <a:off x="4376113" y="1175871"/>
            <a:ext cx="8979614" cy="562407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3"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4" name="Content Placeholder 2"/>
          <p:cNvSpPr txBox="1"/>
          <p:nvPr>
            <p:ph type="body" sz="quarter" idx="4294967295"/>
          </p:nvPr>
        </p:nvSpPr>
        <p:spPr>
          <a:xfrm>
            <a:off x="770011" y="2069756"/>
            <a:ext cx="3932238" cy="381158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On some orbits correlation is obvious such as LEO or ESL1 on orbits like ISS however the correlation is not as clear</a:t>
            </a:r>
          </a:p>
          <a:p>
            <a:pPr>
              <a:lnSpc>
                <a:spcPct val="100000"/>
              </a:lnSpc>
              <a:spcBef>
                <a:spcPts val="1400"/>
              </a:spcBef>
              <a:defRPr sz="2200">
                <a:solidFill>
                  <a:srgbClr val="292929"/>
                </a:solidFill>
                <a:latin typeface="Abadi"/>
                <a:ea typeface="Abadi"/>
                <a:cs typeface="Abadi"/>
                <a:sym typeface="Abadi"/>
              </a:defRPr>
            </a:pPr>
            <a:r>
              <a:t>Show the screenshot of the scatter plot with explanations</a:t>
            </a:r>
          </a:p>
        </p:txBody>
      </p:sp>
      <p:sp>
        <p:nvSpPr>
          <p:cNvPr id="21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Orbit Type</a:t>
            </a:r>
          </a:p>
        </p:txBody>
      </p:sp>
      <p:pic>
        <p:nvPicPr>
          <p:cNvPr id="216" name="Screenshot 2024-08-09 at 1.27.28 PM.png" descr="Screenshot 2024-08-09 at 1.27.28 PM.png"/>
          <p:cNvPicPr>
            <a:picLocks noChangeAspect="1"/>
          </p:cNvPicPr>
          <p:nvPr/>
        </p:nvPicPr>
        <p:blipFill>
          <a:blip r:embed="rId3">
            <a:extLst/>
          </a:blip>
          <a:stretch>
            <a:fillRect/>
          </a:stretch>
        </p:blipFill>
        <p:spPr>
          <a:xfrm>
            <a:off x="432734" y="4365380"/>
            <a:ext cx="12192001" cy="250874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8"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9" name="Content Placeholder 2"/>
          <p:cNvSpPr txBox="1"/>
          <p:nvPr>
            <p:ph type="body" sz="quarter" idx="4294967295"/>
          </p:nvPr>
        </p:nvSpPr>
        <p:spPr>
          <a:xfrm>
            <a:off x="770011" y="2057400"/>
            <a:ext cx="3932238" cy="381158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As we can see even here across the board payload leads to greater success</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Show the screenshot of the scatter plot with explanations</a:t>
            </a:r>
          </a:p>
        </p:txBody>
      </p:sp>
      <p:sp>
        <p:nvSpPr>
          <p:cNvPr id="22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Orbit Type</a:t>
            </a:r>
          </a:p>
        </p:txBody>
      </p:sp>
      <p:pic>
        <p:nvPicPr>
          <p:cNvPr id="221" name="Screenshot 2024-08-09 at 1.30.52 PM.png" descr="Screenshot 2024-08-09 at 1.30.52 PM.png"/>
          <p:cNvPicPr>
            <a:picLocks noChangeAspect="1"/>
          </p:cNvPicPr>
          <p:nvPr/>
        </p:nvPicPr>
        <p:blipFill>
          <a:blip r:embed="rId3">
            <a:extLst/>
          </a:blip>
          <a:stretch>
            <a:fillRect/>
          </a:stretch>
        </p:blipFill>
        <p:spPr>
          <a:xfrm>
            <a:off x="1263641" y="4476900"/>
            <a:ext cx="12192001" cy="257577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3"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 name="Content Placeholder 2"/>
          <p:cNvSpPr txBox="1"/>
          <p:nvPr>
            <p:ph type="body" sz="quarter" idx="4294967295"/>
          </p:nvPr>
        </p:nvSpPr>
        <p:spPr>
          <a:xfrm>
            <a:off x="770011" y="2069756"/>
            <a:ext cx="3932238" cy="381158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It had a massive rise from 2013 to 2017 before levelling off in success around 2019-2020</a:t>
            </a:r>
          </a:p>
          <a:p>
            <a:pPr>
              <a:lnSpc>
                <a:spcPct val="100000"/>
              </a:lnSpc>
              <a:spcBef>
                <a:spcPts val="1400"/>
              </a:spcBef>
              <a:defRPr sz="2200">
                <a:solidFill>
                  <a:srgbClr val="292929"/>
                </a:solidFill>
                <a:latin typeface="Abadi"/>
                <a:ea typeface="Abadi"/>
                <a:cs typeface="Abadi"/>
                <a:sym typeface="Abadi"/>
              </a:defRPr>
            </a:pPr>
            <a:r>
              <a:t>Show the screenshot of the scatter plot with explanations</a:t>
            </a:r>
          </a:p>
        </p:txBody>
      </p:sp>
      <p:sp>
        <p:nvSpPr>
          <p:cNvPr id="22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Success Yearly Trend</a:t>
            </a:r>
          </a:p>
        </p:txBody>
      </p:sp>
      <p:pic>
        <p:nvPicPr>
          <p:cNvPr id="226" name="pasted-movie.png" descr="pasted-movie.png"/>
          <p:cNvPicPr>
            <a:picLocks noChangeAspect="1"/>
          </p:cNvPicPr>
          <p:nvPr/>
        </p:nvPicPr>
        <p:blipFill>
          <a:blip r:embed="rId3">
            <a:extLst/>
          </a:blip>
          <a:stretch>
            <a:fillRect/>
          </a:stretch>
        </p:blipFill>
        <p:spPr>
          <a:xfrm>
            <a:off x="4571929" y="2453790"/>
            <a:ext cx="6146871" cy="392623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8"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9"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Find the names of the unique launch sites</a:t>
            </a:r>
          </a:p>
          <a:p>
            <a:pPr>
              <a:lnSpc>
                <a:spcPct val="100000"/>
              </a:lnSpc>
              <a:spcBef>
                <a:spcPts val="1400"/>
              </a:spcBef>
              <a:defRPr sz="2200">
                <a:solidFill>
                  <a:srgbClr val="292929"/>
                </a:solidFill>
                <a:latin typeface="Abadi"/>
                <a:ea typeface="Abadi"/>
                <a:cs typeface="Abadi"/>
                <a:sym typeface="Abadi"/>
              </a:defRPr>
            </a:pPr>
            <a:r>
              <a:t>The Launch sites are CCAFS LC-40</a:t>
            </a:r>
          </a:p>
          <a:p>
            <a:pPr>
              <a:lnSpc>
                <a:spcPct val="100000"/>
              </a:lnSpc>
              <a:spcBef>
                <a:spcPts val="1400"/>
              </a:spcBef>
              <a:defRPr sz="2200">
                <a:solidFill>
                  <a:srgbClr val="292929"/>
                </a:solidFill>
                <a:latin typeface="Abadi"/>
                <a:ea typeface="Abadi"/>
                <a:cs typeface="Abadi"/>
                <a:sym typeface="Abadi"/>
              </a:defRPr>
            </a:pPr>
            <a:r>
              <a:t>VAFB SLC-4E</a:t>
            </a:r>
          </a:p>
          <a:p>
            <a:pPr>
              <a:lnSpc>
                <a:spcPct val="100000"/>
              </a:lnSpc>
              <a:spcBef>
                <a:spcPts val="1400"/>
              </a:spcBef>
              <a:defRPr sz="2200">
                <a:solidFill>
                  <a:srgbClr val="292929"/>
                </a:solidFill>
                <a:latin typeface="Abadi"/>
                <a:ea typeface="Abadi"/>
                <a:cs typeface="Abadi"/>
                <a:sym typeface="Abadi"/>
              </a:defRPr>
            </a:pPr>
            <a:r>
              <a:t>KSC LC-39A</a:t>
            </a:r>
          </a:p>
          <a:p>
            <a:pPr>
              <a:lnSpc>
                <a:spcPct val="100000"/>
              </a:lnSpc>
              <a:spcBef>
                <a:spcPts val="1400"/>
              </a:spcBef>
              <a:defRPr sz="2200">
                <a:solidFill>
                  <a:srgbClr val="292929"/>
                </a:solidFill>
                <a:latin typeface="Abadi"/>
                <a:ea typeface="Abadi"/>
                <a:cs typeface="Abadi"/>
                <a:sym typeface="Abadi"/>
              </a:defRPr>
            </a:pPr>
            <a:r>
              <a:t>CCAFS SLC-40</a:t>
            </a:r>
          </a:p>
          <a:p>
            <a:pPr>
              <a:lnSpc>
                <a:spcPct val="100000"/>
              </a:lnSpc>
              <a:spcBef>
                <a:spcPts val="1400"/>
              </a:spcBef>
              <a:defRPr sz="2200">
                <a:solidFill>
                  <a:srgbClr val="292929"/>
                </a:solidFill>
                <a:latin typeface="Abadi"/>
                <a:ea typeface="Abadi"/>
                <a:cs typeface="Abadi"/>
                <a:sym typeface="Abadi"/>
              </a:defRPr>
            </a:pPr>
            <a:r>
              <a:t>Present your query result with a short explanation here</a:t>
            </a:r>
          </a:p>
        </p:txBody>
      </p:sp>
      <p:sp>
        <p:nvSpPr>
          <p:cNvPr id="23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 Names</a:t>
            </a:r>
          </a:p>
        </p:txBody>
      </p:sp>
      <p:pic>
        <p:nvPicPr>
          <p:cNvPr id="231" name="Screenshot 2024-08-09 at 1.36.10 PM.png" descr="Screenshot 2024-08-09 at 1.36.10 PM.png"/>
          <p:cNvPicPr>
            <a:picLocks noChangeAspect="1"/>
          </p:cNvPicPr>
          <p:nvPr/>
        </p:nvPicPr>
        <p:blipFill>
          <a:blip r:embed="rId3">
            <a:extLst/>
          </a:blip>
          <a:stretch>
            <a:fillRect/>
          </a:stretch>
        </p:blipFill>
        <p:spPr>
          <a:xfrm>
            <a:off x="4248392" y="3462082"/>
            <a:ext cx="6019801" cy="27813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4"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Find 5 records where launch sites begin with `CCA`</a:t>
            </a:r>
          </a:p>
          <a:p>
            <a:pPr>
              <a:lnSpc>
                <a:spcPct val="100000"/>
              </a:lnSpc>
              <a:spcBef>
                <a:spcPts val="1400"/>
              </a:spcBef>
              <a:defRPr sz="2200">
                <a:solidFill>
                  <a:srgbClr val="292929"/>
                </a:solidFill>
                <a:latin typeface="Abadi"/>
                <a:ea typeface="Abadi"/>
                <a:cs typeface="Abadi"/>
                <a:sym typeface="Abadi"/>
              </a:defRPr>
            </a:pPr>
            <a:r>
              <a:t>5 records where launch sites begin with CCA</a:t>
            </a:r>
          </a:p>
          <a:p>
            <a:pPr>
              <a:lnSpc>
                <a:spcPct val="100000"/>
              </a:lnSpc>
              <a:spcBef>
                <a:spcPts val="1400"/>
              </a:spcBef>
              <a:defRPr sz="2200">
                <a:solidFill>
                  <a:srgbClr val="292929"/>
                </a:solidFill>
                <a:latin typeface="Abadi"/>
                <a:ea typeface="Abadi"/>
                <a:cs typeface="Abadi"/>
                <a:sym typeface="Abadi"/>
              </a:defRPr>
            </a:pPr>
            <a:r>
              <a:t>Present your query result with a short explanation here</a:t>
            </a:r>
          </a:p>
        </p:txBody>
      </p:sp>
      <p:sp>
        <p:nvSpPr>
          <p:cNvPr id="23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Names Begin with 'CCA'</a:t>
            </a:r>
          </a:p>
        </p:txBody>
      </p:sp>
      <p:pic>
        <p:nvPicPr>
          <p:cNvPr id="236" name="Screenshot 2024-08-09 at 1.37.03 PM.png" descr="Screenshot 2024-08-09 at 1.37.03 PM.png"/>
          <p:cNvPicPr>
            <a:picLocks noChangeAspect="1"/>
          </p:cNvPicPr>
          <p:nvPr/>
        </p:nvPicPr>
        <p:blipFill>
          <a:blip r:embed="rId3">
            <a:extLst/>
          </a:blip>
          <a:srcRect l="0" t="0" r="0" b="0"/>
          <a:stretch>
            <a:fillRect/>
          </a:stretch>
        </p:blipFill>
        <p:spPr>
          <a:xfrm>
            <a:off x="99662" y="2917260"/>
            <a:ext cx="12192001" cy="394344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8"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Calculate the total payload carried by boosters from NASA</a:t>
            </a:r>
          </a:p>
          <a:p>
            <a:pPr>
              <a:lnSpc>
                <a:spcPct val="100000"/>
              </a:lnSpc>
              <a:spcBef>
                <a:spcPts val="1400"/>
              </a:spcBef>
              <a:defRPr sz="2200">
                <a:solidFill>
                  <a:srgbClr val="292929"/>
                </a:solidFill>
                <a:latin typeface="Abadi"/>
                <a:ea typeface="Abadi"/>
                <a:cs typeface="Abadi"/>
                <a:sym typeface="Abadi"/>
              </a:defRPr>
            </a:pPr>
            <a:r>
              <a:t>Present your query result with a short explanation </a:t>
            </a:r>
          </a:p>
          <a:p>
            <a:pPr>
              <a:lnSpc>
                <a:spcPct val="100000"/>
              </a:lnSpc>
              <a:spcBef>
                <a:spcPts val="1400"/>
              </a:spcBef>
              <a:defRPr sz="2200">
                <a:solidFill>
                  <a:srgbClr val="292929"/>
                </a:solidFill>
                <a:latin typeface="Abadi"/>
                <a:ea typeface="Abadi"/>
                <a:cs typeface="Abadi"/>
                <a:sym typeface="Abadi"/>
              </a:defRPr>
            </a:pPr>
            <a:r>
              <a:t>The total payload mass is 111268kg</a:t>
            </a:r>
          </a:p>
        </p:txBody>
      </p:sp>
      <p:sp>
        <p:nvSpPr>
          <p:cNvPr id="24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Total Payload Mass</a:t>
            </a:r>
          </a:p>
        </p:txBody>
      </p:sp>
      <p:pic>
        <p:nvPicPr>
          <p:cNvPr id="241" name="Screenshot 2024-08-09 at 1.40.20 PM.png" descr="Screenshot 2024-08-09 at 1.40.20 PM.png"/>
          <p:cNvPicPr>
            <a:picLocks noChangeAspect="1"/>
          </p:cNvPicPr>
          <p:nvPr/>
        </p:nvPicPr>
        <p:blipFill>
          <a:blip r:embed="rId3">
            <a:extLst/>
          </a:blip>
          <a:stretch>
            <a:fillRect/>
          </a:stretch>
        </p:blipFill>
        <p:spPr>
          <a:xfrm>
            <a:off x="459450" y="4125167"/>
            <a:ext cx="8235742" cy="156251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Calculate the average payload mass carried by booster version F9 v1.1</a:t>
            </a:r>
          </a:p>
          <a:p>
            <a:pPr>
              <a:lnSpc>
                <a:spcPct val="100000"/>
              </a:lnSpc>
              <a:spcBef>
                <a:spcPts val="1400"/>
              </a:spcBef>
              <a:defRPr sz="2200">
                <a:solidFill>
                  <a:srgbClr val="292929"/>
                </a:solidFill>
                <a:latin typeface="Abadi"/>
                <a:ea typeface="Abadi"/>
                <a:cs typeface="Abadi"/>
                <a:sym typeface="Abadi"/>
              </a:defRPr>
            </a:pPr>
            <a:r>
              <a:t>The average payload is 2928.4kg</a:t>
            </a:r>
          </a:p>
          <a:p>
            <a:pPr>
              <a:lnSpc>
                <a:spcPct val="100000"/>
              </a:lnSpc>
              <a:spcBef>
                <a:spcPts val="1400"/>
              </a:spcBef>
              <a:defRPr sz="2200">
                <a:solidFill>
                  <a:srgbClr val="292929"/>
                </a:solidFill>
                <a:latin typeface="Abadi"/>
                <a:ea typeface="Abadi"/>
                <a:cs typeface="Abadi"/>
                <a:sym typeface="Abadi"/>
              </a:defRPr>
            </a:pPr>
            <a:r>
              <a:t>Present your query result with a short explanation here</a:t>
            </a:r>
          </a:p>
        </p:txBody>
      </p:sp>
      <p:sp>
        <p:nvSpPr>
          <p:cNvPr id="24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Average Payload Mass by F9 v1.1</a:t>
            </a:r>
          </a:p>
        </p:txBody>
      </p:sp>
      <p:pic>
        <p:nvPicPr>
          <p:cNvPr id="246" name="Screenshot 2024-08-09 at 1.40.47 PM.png" descr="Screenshot 2024-08-09 at 1.40.47 PM.png"/>
          <p:cNvPicPr>
            <a:picLocks noChangeAspect="1"/>
          </p:cNvPicPr>
          <p:nvPr/>
        </p:nvPicPr>
        <p:blipFill>
          <a:blip r:embed="rId3">
            <a:extLst/>
          </a:blip>
          <a:stretch>
            <a:fillRect/>
          </a:stretch>
        </p:blipFill>
        <p:spPr>
          <a:xfrm>
            <a:off x="792615" y="3039919"/>
            <a:ext cx="6687685" cy="187132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8"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Content Placeholder 4"/>
          <p:cNvSpPr txBox="1"/>
          <p:nvPr>
            <p:ph type="body" idx="4294967295"/>
          </p:nvPr>
        </p:nvSpPr>
        <p:spPr>
          <a:xfrm>
            <a:off x="7827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Find the dates of the first successful landing outcome on ground pad</a:t>
            </a:r>
          </a:p>
          <a:p>
            <a:pPr>
              <a:lnSpc>
                <a:spcPct val="100000"/>
              </a:lnSpc>
              <a:spcBef>
                <a:spcPts val="1400"/>
              </a:spcBef>
              <a:defRPr sz="2200">
                <a:solidFill>
                  <a:srgbClr val="292929"/>
                </a:solidFill>
                <a:latin typeface="Abadi"/>
                <a:ea typeface="Abadi"/>
                <a:cs typeface="Abadi"/>
                <a:sym typeface="Abadi"/>
              </a:defRPr>
            </a:pPr>
            <a:r>
              <a:t>Present your query result with a short explanation here</a:t>
            </a:r>
          </a:p>
          <a:p>
            <a:pPr>
              <a:lnSpc>
                <a:spcPct val="100000"/>
              </a:lnSpc>
              <a:spcBef>
                <a:spcPts val="1400"/>
              </a:spcBef>
              <a:defRPr sz="2200">
                <a:solidFill>
                  <a:srgbClr val="292929"/>
                </a:solidFill>
                <a:latin typeface="Abadi"/>
                <a:ea typeface="Abadi"/>
                <a:cs typeface="Abadi"/>
                <a:sym typeface="Abadi"/>
              </a:defRPr>
            </a:pPr>
            <a:r>
              <a:t>First Successful Ground Landing Date was 2015-12-22</a:t>
            </a:r>
          </a:p>
        </p:txBody>
      </p:sp>
      <p:sp>
        <p:nvSpPr>
          <p:cNvPr id="25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First Successful Ground Landing Date</a:t>
            </a:r>
          </a:p>
        </p:txBody>
      </p:sp>
      <p:pic>
        <p:nvPicPr>
          <p:cNvPr id="251" name="Screenshot 2024-08-09 at 1.43.25 PM.png" descr="Screenshot 2024-08-09 at 1.43.25 PM.png"/>
          <p:cNvPicPr>
            <a:picLocks noChangeAspect="1"/>
          </p:cNvPicPr>
          <p:nvPr/>
        </p:nvPicPr>
        <p:blipFill>
          <a:blip r:embed="rId3">
            <a:extLst/>
          </a:blip>
          <a:stretch>
            <a:fillRect/>
          </a:stretch>
        </p:blipFill>
        <p:spPr>
          <a:xfrm>
            <a:off x="2635180" y="3743316"/>
            <a:ext cx="3009901" cy="11684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List the names of boosters which have successfully landed on drone ship and had payload mass greater than 4000 but less than 6000</a:t>
            </a:r>
          </a:p>
          <a:p>
            <a:pPr>
              <a:lnSpc>
                <a:spcPct val="100000"/>
              </a:lnSpc>
              <a:spcBef>
                <a:spcPts val="1400"/>
              </a:spcBef>
              <a:defRPr sz="2200">
                <a:solidFill>
                  <a:srgbClr val="292929"/>
                </a:solidFill>
                <a:latin typeface="Abadi"/>
                <a:ea typeface="Abadi"/>
                <a:cs typeface="Abadi"/>
                <a:sym typeface="Abadi"/>
              </a:defRPr>
            </a:pPr>
            <a:r>
              <a:t>These are the booster versions that have done it</a:t>
            </a:r>
          </a:p>
          <a:p>
            <a:pPr>
              <a:lnSpc>
                <a:spcPct val="100000"/>
              </a:lnSpc>
              <a:spcBef>
                <a:spcPts val="1400"/>
              </a:spcBef>
              <a:defRPr sz="2200">
                <a:solidFill>
                  <a:srgbClr val="292929"/>
                </a:solidFill>
                <a:latin typeface="Abadi"/>
                <a:ea typeface="Abadi"/>
                <a:cs typeface="Abadi"/>
                <a:sym typeface="Abadi"/>
              </a:defRPr>
            </a:pPr>
            <a:r>
              <a:t>Present your query result with a short explanation here</a:t>
            </a:r>
          </a:p>
        </p:txBody>
      </p:sp>
      <p:sp>
        <p:nvSpPr>
          <p:cNvPr id="25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500">
                <a:solidFill>
                  <a:srgbClr val="0B49CB"/>
                </a:solidFill>
                <a:latin typeface="Abadi"/>
                <a:ea typeface="Abadi"/>
                <a:cs typeface="Abadi"/>
                <a:sym typeface="Abadi"/>
              </a:defRPr>
            </a:lvl1pPr>
          </a:lstStyle>
          <a:p>
            <a:pPr/>
            <a:r>
              <a:t>Successful Drone Ship Landing with Payload between 4000 and 6000</a:t>
            </a:r>
          </a:p>
        </p:txBody>
      </p:sp>
      <p:pic>
        <p:nvPicPr>
          <p:cNvPr id="256" name="Screenshot 2024-08-09 at 1.44.54 PM.png" descr="Screenshot 2024-08-09 at 1.44.54 PM.png"/>
          <p:cNvPicPr>
            <a:picLocks noChangeAspect="1"/>
          </p:cNvPicPr>
          <p:nvPr/>
        </p:nvPicPr>
        <p:blipFill>
          <a:blip r:embed="rId3">
            <a:extLst/>
          </a:blip>
          <a:stretch>
            <a:fillRect/>
          </a:stretch>
        </p:blipFill>
        <p:spPr>
          <a:xfrm>
            <a:off x="3434060" y="3707192"/>
            <a:ext cx="5187502" cy="280200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4" name="Content Placeholder 2"/>
          <p:cNvSpPr txBox="1"/>
          <p:nvPr/>
        </p:nvSpPr>
        <p:spPr>
          <a:xfrm>
            <a:off x="1004622" y="2684971"/>
            <a:ext cx="7841355" cy="357550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8881" indent="-198881" defTabSz="795527">
              <a:spcBef>
                <a:spcPts val="1200"/>
              </a:spcBef>
              <a:buSzPct val="100000"/>
              <a:buFont typeface="Arial"/>
              <a:buChar char="•"/>
              <a:defRPr sz="1914">
                <a:solidFill>
                  <a:srgbClr val="292929"/>
                </a:solidFill>
                <a:latin typeface="Abadi"/>
                <a:ea typeface="Abadi"/>
                <a:cs typeface="Abadi"/>
                <a:sym typeface="Abadi"/>
              </a:defRPr>
            </a:pPr>
            <a:r>
              <a:t>Summary of methodologies</a:t>
            </a:r>
          </a:p>
          <a:p>
            <a:pPr defTabSz="795527">
              <a:spcBef>
                <a:spcPts val="1200"/>
              </a:spcBef>
              <a:defRPr sz="1914">
                <a:solidFill>
                  <a:srgbClr val="292929"/>
                </a:solidFill>
                <a:latin typeface="Abadi"/>
                <a:ea typeface="Abadi"/>
                <a:cs typeface="Abadi"/>
                <a:sym typeface="Abadi"/>
              </a:defRPr>
            </a:pPr>
            <a:r>
              <a:t>Methodologies included Data Collection</a:t>
            </a:r>
          </a:p>
          <a:p>
            <a:pPr defTabSz="795527">
              <a:spcBef>
                <a:spcPts val="1200"/>
              </a:spcBef>
              <a:defRPr sz="1914">
                <a:solidFill>
                  <a:srgbClr val="292929"/>
                </a:solidFill>
                <a:latin typeface="Abadi"/>
                <a:ea typeface="Abadi"/>
                <a:cs typeface="Abadi"/>
                <a:sym typeface="Abadi"/>
              </a:defRPr>
            </a:pPr>
            <a:r>
              <a:t>Data Collection with web scraping</a:t>
            </a:r>
          </a:p>
          <a:p>
            <a:pPr defTabSz="795527">
              <a:spcBef>
                <a:spcPts val="1200"/>
              </a:spcBef>
              <a:defRPr sz="1914">
                <a:solidFill>
                  <a:srgbClr val="292929"/>
                </a:solidFill>
                <a:latin typeface="Abadi"/>
                <a:ea typeface="Abadi"/>
                <a:cs typeface="Abadi"/>
                <a:sym typeface="Abadi"/>
              </a:defRPr>
            </a:pPr>
            <a:r>
              <a:t>Data Wrangling, Exploratory Data Analysis with SQL and Visualization, Building Interactive Dashboards and Predictive Machine Learning Tools</a:t>
            </a:r>
            <a:endParaRPr sz="2436">
              <a:solidFill>
                <a:srgbClr val="0070C0"/>
              </a:solidFill>
              <a:latin typeface="IBM Plex Mono Text"/>
              <a:ea typeface="IBM Plex Mono Text"/>
              <a:cs typeface="IBM Plex Mono Text"/>
              <a:sym typeface="IBM Plex Mono Text"/>
            </a:endParaRPr>
          </a:p>
          <a:p>
            <a:pPr marL="198881" indent="-198881" defTabSz="795527">
              <a:spcBef>
                <a:spcPts val="1200"/>
              </a:spcBef>
              <a:buSzPct val="100000"/>
              <a:buFont typeface="Arial"/>
              <a:buChar char="•"/>
              <a:defRPr sz="1914">
                <a:solidFill>
                  <a:srgbClr val="292929"/>
                </a:solidFill>
                <a:latin typeface="Abadi"/>
                <a:ea typeface="Abadi"/>
                <a:cs typeface="Abadi"/>
                <a:sym typeface="Abadi"/>
              </a:defRPr>
            </a:pPr>
            <a:r>
              <a:t>Summary of all results</a:t>
            </a:r>
          </a:p>
          <a:p>
            <a:pPr marL="198881" indent="-198881" defTabSz="795527">
              <a:spcBef>
                <a:spcPts val="1200"/>
              </a:spcBef>
              <a:buSzPct val="100000"/>
              <a:buFont typeface="Arial"/>
              <a:buChar char="•"/>
              <a:defRPr sz="1914">
                <a:solidFill>
                  <a:srgbClr val="292929"/>
                </a:solidFill>
                <a:latin typeface="Abadi"/>
                <a:ea typeface="Abadi"/>
                <a:cs typeface="Abadi"/>
                <a:sym typeface="Abadi"/>
              </a:defRPr>
            </a:pPr>
            <a:r>
              <a:t>Data was collected that allowed us to come to valuable conclusions regarding the data’s accuracy and which parts of the data were most important</a:t>
            </a:r>
          </a:p>
        </p:txBody>
      </p:sp>
      <p:sp>
        <p:nvSpPr>
          <p:cNvPr id="13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Executive Summary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8"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9"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Calculate the total number of successful and failure mission outcomes</a:t>
            </a:r>
          </a:p>
          <a:p>
            <a:pPr>
              <a:lnSpc>
                <a:spcPct val="100000"/>
              </a:lnSpc>
              <a:spcBef>
                <a:spcPts val="1400"/>
              </a:spcBef>
              <a:defRPr sz="2200">
                <a:solidFill>
                  <a:srgbClr val="292929"/>
                </a:solidFill>
                <a:latin typeface="Abadi"/>
                <a:ea typeface="Abadi"/>
                <a:cs typeface="Abadi"/>
                <a:sym typeface="Abadi"/>
              </a:defRPr>
            </a:pPr>
            <a:r>
              <a:t>Present your query result with a short explanation here</a:t>
            </a:r>
          </a:p>
          <a:p>
            <a:pPr>
              <a:lnSpc>
                <a:spcPct val="100000"/>
              </a:lnSpc>
              <a:spcBef>
                <a:spcPts val="1400"/>
              </a:spcBef>
              <a:defRPr sz="2200">
                <a:solidFill>
                  <a:srgbClr val="292929"/>
                </a:solidFill>
                <a:latin typeface="Abadi"/>
                <a:ea typeface="Abadi"/>
                <a:cs typeface="Abadi"/>
                <a:sym typeface="Abadi"/>
              </a:defRPr>
            </a:pPr>
            <a:r>
              <a:t>As we can see the vas majority have been highly successful operations</a:t>
            </a:r>
          </a:p>
        </p:txBody>
      </p:sp>
      <p:sp>
        <p:nvSpPr>
          <p:cNvPr id="26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896111">
              <a:lnSpc>
                <a:spcPct val="72000"/>
              </a:lnSpc>
              <a:defRPr sz="3038">
                <a:solidFill>
                  <a:srgbClr val="0B49CB"/>
                </a:solidFill>
                <a:latin typeface="Abadi"/>
                <a:ea typeface="Abadi"/>
                <a:cs typeface="Abadi"/>
                <a:sym typeface="Abadi"/>
              </a:defRPr>
            </a:lvl1pPr>
          </a:lstStyle>
          <a:p>
            <a:pPr/>
            <a:r>
              <a:t>Total Number of Successful and Failure Mission Outcomes</a:t>
            </a:r>
          </a:p>
        </p:txBody>
      </p:sp>
      <p:pic>
        <p:nvPicPr>
          <p:cNvPr id="261" name="Screenshot 2024-08-09 at 1.45.27 PM.png" descr="Screenshot 2024-08-09 at 1.45.27 PM.png"/>
          <p:cNvPicPr>
            <a:picLocks noChangeAspect="1"/>
          </p:cNvPicPr>
          <p:nvPr/>
        </p:nvPicPr>
        <p:blipFill>
          <a:blip r:embed="rId3">
            <a:extLst/>
          </a:blip>
          <a:stretch>
            <a:fillRect/>
          </a:stretch>
        </p:blipFill>
        <p:spPr>
          <a:xfrm>
            <a:off x="911536" y="3511448"/>
            <a:ext cx="12192001" cy="265921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4"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List the names of the booster which have carried the maximum payload mass</a:t>
            </a:r>
          </a:p>
          <a:p>
            <a:pPr>
              <a:lnSpc>
                <a:spcPct val="100000"/>
              </a:lnSpc>
              <a:spcBef>
                <a:spcPts val="1400"/>
              </a:spcBef>
              <a:defRPr sz="2200">
                <a:solidFill>
                  <a:srgbClr val="292929"/>
                </a:solidFill>
                <a:latin typeface="Abadi"/>
                <a:ea typeface="Abadi"/>
                <a:cs typeface="Abadi"/>
                <a:sym typeface="Abadi"/>
              </a:defRPr>
            </a:pPr>
            <a:r>
              <a:t>As we can see many boosters have carried the maximum payload mass</a:t>
            </a:r>
          </a:p>
          <a:p>
            <a:pPr>
              <a:lnSpc>
                <a:spcPct val="100000"/>
              </a:lnSpc>
              <a:spcBef>
                <a:spcPts val="1400"/>
              </a:spcBef>
              <a:defRPr sz="2200">
                <a:solidFill>
                  <a:srgbClr val="292929"/>
                </a:solidFill>
                <a:latin typeface="Abadi"/>
                <a:ea typeface="Abadi"/>
                <a:cs typeface="Abadi"/>
                <a:sym typeface="Abadi"/>
              </a:defRPr>
            </a:pPr>
            <a:r>
              <a:t>Present your query result with a short explanation here</a:t>
            </a:r>
          </a:p>
        </p:txBody>
      </p:sp>
      <p:sp>
        <p:nvSpPr>
          <p:cNvPr id="26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Boosters Carried Maximum Payload</a:t>
            </a:r>
          </a:p>
        </p:txBody>
      </p:sp>
      <p:pic>
        <p:nvPicPr>
          <p:cNvPr id="266" name="Screenshot 2024-08-09 at 1.46.46 PM.png" descr="Screenshot 2024-08-09 at 1.46.46 PM.png"/>
          <p:cNvPicPr>
            <a:picLocks noChangeAspect="1"/>
          </p:cNvPicPr>
          <p:nvPr/>
        </p:nvPicPr>
        <p:blipFill>
          <a:blip r:embed="rId3">
            <a:extLst/>
          </a:blip>
          <a:srcRect l="0" t="0" r="1684" b="3692"/>
          <a:stretch>
            <a:fillRect/>
          </a:stretch>
        </p:blipFill>
        <p:spPr>
          <a:xfrm>
            <a:off x="2226984" y="3154265"/>
            <a:ext cx="5835417" cy="360978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8"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List the failed landing_outcomes in drone ship, their booster versions, and launch site names for in year 2015</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Present your query result with a short explanation here</a:t>
            </a:r>
          </a:p>
        </p:txBody>
      </p:sp>
      <p:sp>
        <p:nvSpPr>
          <p:cNvPr id="27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2015 Launch Records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2"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Rank the count of landing outcomes (such as Failure (drone ship) or Success (ground pad)) between the date 2010-06-04 and 2017-03-20, in descending order</a:t>
            </a:r>
          </a:p>
          <a:p>
            <a:pPr>
              <a:lnSpc>
                <a:spcPct val="100000"/>
              </a:lnSpc>
              <a:spcBef>
                <a:spcPts val="1400"/>
              </a:spcBef>
              <a:defRPr sz="2200">
                <a:solidFill>
                  <a:srgbClr val="292929"/>
                </a:solidFill>
                <a:latin typeface="Abadi"/>
                <a:ea typeface="Abadi"/>
                <a:cs typeface="Abadi"/>
                <a:sym typeface="Abadi"/>
              </a:defRPr>
            </a:pPr>
            <a:r>
              <a:t>There have been all sorts of landing outcomes over the tears</a:t>
            </a:r>
          </a:p>
          <a:p>
            <a:pPr>
              <a:lnSpc>
                <a:spcPct val="100000"/>
              </a:lnSpc>
              <a:spcBef>
                <a:spcPts val="1400"/>
              </a:spcBef>
              <a:defRPr sz="2200">
                <a:solidFill>
                  <a:srgbClr val="292929"/>
                </a:solidFill>
                <a:latin typeface="Abadi"/>
                <a:ea typeface="Abadi"/>
                <a:cs typeface="Abadi"/>
                <a:sym typeface="Abadi"/>
              </a:defRPr>
            </a:pPr>
            <a:r>
              <a:t>Present your query result with a short explanation here</a:t>
            </a:r>
          </a:p>
        </p:txBody>
      </p:sp>
      <p:sp>
        <p:nvSpPr>
          <p:cNvPr id="27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800">
                <a:solidFill>
                  <a:srgbClr val="0B49CB"/>
                </a:solidFill>
                <a:latin typeface="Abadi"/>
                <a:ea typeface="Abadi"/>
                <a:cs typeface="Abadi"/>
                <a:sym typeface="Abadi"/>
              </a:defRPr>
            </a:lvl1pPr>
          </a:lstStyle>
          <a:p>
            <a:pPr/>
            <a:r>
              <a:t>Rank Landing Outcomes Between 2010-06-04 and 2017-03-20</a:t>
            </a:r>
          </a:p>
        </p:txBody>
      </p:sp>
      <p:pic>
        <p:nvPicPr>
          <p:cNvPr id="275" name="Screenshot 2024-08-09 at 1.50.12 PM.png" descr="Screenshot 2024-08-09 at 1.50.12 PM.png"/>
          <p:cNvPicPr>
            <a:picLocks noChangeAspect="1"/>
          </p:cNvPicPr>
          <p:nvPr/>
        </p:nvPicPr>
        <p:blipFill>
          <a:blip r:embed="rId3">
            <a:extLst/>
          </a:blip>
          <a:srcRect l="0" t="0" r="0" b="0"/>
          <a:stretch>
            <a:fillRect/>
          </a:stretch>
        </p:blipFill>
        <p:spPr>
          <a:xfrm>
            <a:off x="776617" y="3670049"/>
            <a:ext cx="7691760" cy="316256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7" name="TextBox 6"/>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3</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9"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0"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As we see here the launch site is close to sea and all over the place when you look at the coastline</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Explore the generated folium map and make a proper screenshot to include all launch sites’ location markers on a global map</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Explain the important elements and findings on the screenshot</a:t>
            </a:r>
          </a:p>
        </p:txBody>
      </p:sp>
      <p:sp>
        <p:nvSpPr>
          <p:cNvPr id="28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Sites</a:t>
            </a:r>
          </a:p>
        </p:txBody>
      </p:sp>
      <p:pic>
        <p:nvPicPr>
          <p:cNvPr id="282" name="Screenshot 2024-08-09 at 1.59.39 PM.png" descr="Screenshot 2024-08-09 at 1.59.39 PM.png"/>
          <p:cNvPicPr>
            <a:picLocks noChangeAspect="1"/>
          </p:cNvPicPr>
          <p:nvPr/>
        </p:nvPicPr>
        <p:blipFill>
          <a:blip r:embed="rId3">
            <a:extLst/>
          </a:blip>
          <a:srcRect l="0" t="0" r="3041" b="0"/>
          <a:stretch>
            <a:fillRect/>
          </a:stretch>
        </p:blipFill>
        <p:spPr>
          <a:xfrm>
            <a:off x="5704609" y="3081730"/>
            <a:ext cx="6354499" cy="371839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4"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5"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Replace &lt;Folium map screenshot 2&gt; title with an appropriate title</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Explore the folium map and make a proper screenshot to show the color-labeled launch outcomes on the map</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Explain the important elements and findings on the screenshot</a:t>
            </a:r>
          </a:p>
        </p:txBody>
      </p:sp>
      <p:sp>
        <p:nvSpPr>
          <p:cNvPr id="28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MORE LAUNCH SITES</a:t>
            </a:r>
          </a:p>
        </p:txBody>
      </p:sp>
      <p:pic>
        <p:nvPicPr>
          <p:cNvPr id="287" name="Screenshot 2024-08-09 at 2.03.01 PM.png" descr="Screenshot 2024-08-09 at 2.03.01 PM.png"/>
          <p:cNvPicPr>
            <a:picLocks noChangeAspect="1"/>
          </p:cNvPicPr>
          <p:nvPr/>
        </p:nvPicPr>
        <p:blipFill>
          <a:blip r:embed="rId3">
            <a:extLst/>
          </a:blip>
          <a:stretch>
            <a:fillRect/>
          </a:stretch>
        </p:blipFill>
        <p:spPr>
          <a:xfrm>
            <a:off x="-202007" y="4509834"/>
            <a:ext cx="5093390" cy="263538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9"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Content Placeholder 4"/>
          <p:cNvSpPr txBox="1"/>
          <p:nvPr>
            <p:ph type="body" idx="4294967295"/>
          </p:nvPr>
        </p:nvSpPr>
        <p:spPr>
          <a:xfrm>
            <a:off x="770009" y="1690688"/>
            <a:ext cx="8597829" cy="4314826"/>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Replace &lt;Folium map screenshot 3&gt; title with an appropriate title</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Explore the generated folium map and show the screenshot of a selected launch site to its proximities such as railway, highway, coastline, with distance calculated and displayed</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Explain the important elements and findings on the screenshot</a:t>
            </a:r>
          </a:p>
        </p:txBody>
      </p:sp>
      <p:sp>
        <p:nvSpPr>
          <p:cNvPr id="29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&lt;Folium Map Screenshot 3&gt;</a:t>
            </a:r>
          </a:p>
        </p:txBody>
      </p:sp>
      <p:pic>
        <p:nvPicPr>
          <p:cNvPr id="292" name="Screenshot 2024-08-09 at 2.36.52 PM.png" descr="Screenshot 2024-08-09 at 2.36.52 PM.png"/>
          <p:cNvPicPr>
            <a:picLocks noChangeAspect="1"/>
          </p:cNvPicPr>
          <p:nvPr/>
        </p:nvPicPr>
        <p:blipFill>
          <a:blip r:embed="rId3">
            <a:extLst/>
          </a:blip>
          <a:stretch>
            <a:fillRect/>
          </a:stretch>
        </p:blipFill>
        <p:spPr>
          <a:xfrm>
            <a:off x="6278300" y="3524585"/>
            <a:ext cx="5913700" cy="315685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4"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4</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6"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7"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Here we can see the total launches by site. We can see KSC is the most successful.</a:t>
            </a:r>
          </a:p>
          <a:p>
            <a:pPr>
              <a:lnSpc>
                <a:spcPct val="100000"/>
              </a:lnSpc>
              <a:spcBef>
                <a:spcPts val="1400"/>
              </a:spcBef>
              <a:defRPr sz="2200">
                <a:solidFill>
                  <a:srgbClr val="292929"/>
                </a:solidFill>
                <a:latin typeface="Abadi"/>
                <a:ea typeface="Abadi"/>
                <a:cs typeface="Abadi"/>
                <a:sym typeface="Abadi"/>
              </a:defRPr>
            </a:pPr>
            <a:r>
              <a:t>CCaFS SLC is the least successful</a:t>
            </a:r>
          </a:p>
          <a:p>
            <a:pPr>
              <a:lnSpc>
                <a:spcPct val="100000"/>
              </a:lnSpc>
              <a:spcBef>
                <a:spcPts val="1400"/>
              </a:spcBef>
              <a:defRPr sz="2200">
                <a:solidFill>
                  <a:srgbClr val="292929"/>
                </a:solidFill>
                <a:latin typeface="Abadi"/>
                <a:ea typeface="Abadi"/>
                <a:cs typeface="Abadi"/>
                <a:sym typeface="Abadi"/>
              </a:defRPr>
            </a:pPr>
            <a:r>
              <a:t>Show the screenshot of launch success count for all sites, in a piechart</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Explain the important elements and findings on the screenshot</a:t>
            </a:r>
          </a:p>
        </p:txBody>
      </p:sp>
      <p:sp>
        <p:nvSpPr>
          <p:cNvPr id="29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Pie Chart</a:t>
            </a:r>
          </a:p>
        </p:txBody>
      </p:sp>
      <p:pic>
        <p:nvPicPr>
          <p:cNvPr id="299" name="Screenshot 2024-08-09 at 2.46.48 PM.png" descr="Screenshot 2024-08-09 at 2.46.48 PM.png"/>
          <p:cNvPicPr>
            <a:picLocks noChangeAspect="1"/>
          </p:cNvPicPr>
          <p:nvPr/>
        </p:nvPicPr>
        <p:blipFill>
          <a:blip r:embed="rId3">
            <a:extLst/>
          </a:blip>
          <a:srcRect l="0" t="13909" r="0" b="0"/>
          <a:stretch>
            <a:fillRect/>
          </a:stretch>
        </p:blipFill>
        <p:spPr>
          <a:xfrm>
            <a:off x="7000315" y="4482788"/>
            <a:ext cx="4744538" cy="253587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8" name="Title 1"/>
          <p:cNvSpPr txBox="1"/>
          <p:nvPr/>
        </p:nvSpPr>
        <p:spPr>
          <a:xfrm>
            <a:off x="873788" y="538650"/>
            <a:ext cx="10438674"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Introduction</a:t>
            </a:r>
          </a:p>
        </p:txBody>
      </p:sp>
      <p:sp>
        <p:nvSpPr>
          <p:cNvPr id="139" name="Content Placeholder 2"/>
          <p:cNvSpPr txBox="1"/>
          <p:nvPr/>
        </p:nvSpPr>
        <p:spPr>
          <a:xfrm>
            <a:off x="1004416" y="2521403"/>
            <a:ext cx="5569401" cy="18984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14300" indent="-114300" defTabSz="457200">
              <a:lnSpc>
                <a:spcPct val="90000"/>
              </a:lnSpc>
              <a:spcBef>
                <a:spcPts val="700"/>
              </a:spcBef>
              <a:buSzPct val="100000"/>
              <a:buFont typeface="Arial"/>
              <a:buChar char="•"/>
              <a:defRPr sz="1100">
                <a:solidFill>
                  <a:srgbClr val="292929"/>
                </a:solidFill>
                <a:latin typeface="Abadi"/>
                <a:ea typeface="Abadi"/>
                <a:cs typeface="Abadi"/>
                <a:sym typeface="Abadi"/>
              </a:defRPr>
            </a:pPr>
            <a:r>
              <a:t>Project background and context</a:t>
            </a:r>
          </a:p>
          <a:p>
            <a:pPr defTabSz="457200">
              <a:lnSpc>
                <a:spcPct val="90000"/>
              </a:lnSpc>
              <a:spcBef>
                <a:spcPts val="700"/>
              </a:spcBef>
              <a:defRPr sz="1100">
                <a:solidFill>
                  <a:srgbClr val="292929"/>
                </a:solidFill>
                <a:latin typeface="Abadi"/>
                <a:ea typeface="Abadi"/>
                <a:cs typeface="Abadi"/>
                <a:sym typeface="Abadi"/>
              </a:defRPr>
            </a:pPr>
            <a:r>
              <a:t>Space X is an incredibly successful company that does rocket launches. However you are a member of Space Y and you want to find out using Public information whether or not Space X can reuse their rockets. This would allow us to find out how much something will cost and whether or not at space y we could replicate the success of space x</a:t>
            </a:r>
            <a:endParaRPr sz="1400">
              <a:solidFill>
                <a:srgbClr val="0070C0"/>
              </a:solidFill>
              <a:latin typeface="IBM Plex Mono Text"/>
              <a:ea typeface="IBM Plex Mono Text"/>
              <a:cs typeface="IBM Plex Mono Text"/>
              <a:sym typeface="IBM Plex Mono Text"/>
            </a:endParaRPr>
          </a:p>
          <a:p>
            <a:pPr marL="114300" indent="-114300" defTabSz="457200">
              <a:lnSpc>
                <a:spcPct val="90000"/>
              </a:lnSpc>
              <a:spcBef>
                <a:spcPts val="700"/>
              </a:spcBef>
              <a:buSzPct val="100000"/>
              <a:buFont typeface="Arial"/>
              <a:buChar char="•"/>
              <a:defRPr sz="1100">
                <a:solidFill>
                  <a:srgbClr val="292929"/>
                </a:solidFill>
                <a:latin typeface="Abadi"/>
                <a:ea typeface="Abadi"/>
                <a:cs typeface="Abadi"/>
                <a:sym typeface="Abadi"/>
              </a:defRPr>
            </a:pPr>
            <a:r>
              <a:t>Problems you want to find answers</a:t>
            </a:r>
          </a:p>
          <a:p>
            <a:pPr marL="114300" indent="-114300" defTabSz="457200">
              <a:lnSpc>
                <a:spcPct val="90000"/>
              </a:lnSpc>
              <a:spcBef>
                <a:spcPts val="700"/>
              </a:spcBef>
              <a:buSzPct val="100000"/>
              <a:buFont typeface="Arial"/>
              <a:buChar char="•"/>
              <a:defRPr sz="1100">
                <a:solidFill>
                  <a:srgbClr val="292929"/>
                </a:solidFill>
                <a:latin typeface="Abadi"/>
                <a:ea typeface="Abadi"/>
                <a:cs typeface="Abadi"/>
                <a:sym typeface="Abadi"/>
              </a:defRPr>
            </a:pPr>
            <a:r>
              <a:t>How do different variables such as mass and orbits effect rocket success. Additionally how much does it cost and what prediction model is best at predicting the cost.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1"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 name="Content Placeholder 4"/>
          <p:cNvSpPr txBox="1"/>
          <p:nvPr>
            <p:ph type="body" idx="4294967295"/>
          </p:nvPr>
        </p:nvSpPr>
        <p:spPr>
          <a:xfrm>
            <a:off x="734026" y="1825625"/>
            <a:ext cx="10551585"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can see that for CCAFS LC-40 specifically the majority of launches are successful</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Show the screenshot of the piechart for the launch site with highest launch success ratio</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Explain the important elements and findings on the screenshot</a:t>
            </a:r>
          </a:p>
        </p:txBody>
      </p:sp>
      <p:sp>
        <p:nvSpPr>
          <p:cNvPr id="30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&lt;Dashboard Screenshot 2&gt;</a:t>
            </a:r>
          </a:p>
        </p:txBody>
      </p:sp>
      <p:pic>
        <p:nvPicPr>
          <p:cNvPr id="304" name="Screenshot 2024-08-09 at 2.51.32 PM.png" descr="Screenshot 2024-08-09 at 2.51.32 PM.png"/>
          <p:cNvPicPr>
            <a:picLocks noChangeAspect="1"/>
          </p:cNvPicPr>
          <p:nvPr/>
        </p:nvPicPr>
        <p:blipFill>
          <a:blip r:embed="rId3">
            <a:extLst/>
          </a:blip>
          <a:srcRect l="2737" t="5518" r="0" b="0"/>
          <a:stretch>
            <a:fillRect/>
          </a:stretch>
        </p:blipFill>
        <p:spPr>
          <a:xfrm>
            <a:off x="4195446" y="3380691"/>
            <a:ext cx="8263756" cy="379173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6"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7" name="Content Placeholder 4"/>
          <p:cNvSpPr txBox="1"/>
          <p:nvPr>
            <p:ph type="body" idx="4294967295"/>
          </p:nvPr>
        </p:nvSpPr>
        <p:spPr>
          <a:xfrm>
            <a:off x="770010" y="1825625"/>
            <a:ext cx="10414663"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As we can see here We can see here that with this range there are more successes than failures</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Show screenshots of Payload vs. Launch Outcome scatter plot for all sites, with different payload selected in the range slider</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Explain the important elements and findings on the screenshot, such as which payload range or booster version have the largest success rate, etc.</a:t>
            </a:r>
          </a:p>
        </p:txBody>
      </p:sp>
      <p:sp>
        <p:nvSpPr>
          <p:cNvPr id="30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&lt;Dashboard Screenshot 3&gt;</a:t>
            </a:r>
          </a:p>
        </p:txBody>
      </p:sp>
      <p:pic>
        <p:nvPicPr>
          <p:cNvPr id="309" name="Screenshot 2024-08-09 at 2.48.35 PM.png" descr="Screenshot 2024-08-09 at 2.48.35 PM.png"/>
          <p:cNvPicPr>
            <a:picLocks noChangeAspect="1"/>
          </p:cNvPicPr>
          <p:nvPr/>
        </p:nvPicPr>
        <p:blipFill>
          <a:blip r:embed="rId3">
            <a:extLst/>
          </a:blip>
          <a:stretch>
            <a:fillRect/>
          </a:stretch>
        </p:blipFill>
        <p:spPr>
          <a:xfrm>
            <a:off x="4631546" y="2967284"/>
            <a:ext cx="8166101" cy="38100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1"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Content Placeholder 4"/>
          <p:cNvSpPr txBox="1"/>
          <p:nvPr>
            <p:ph type="body" sz="half" idx="4294967295"/>
          </p:nvPr>
        </p:nvSpPr>
        <p:spPr>
          <a:xfrm>
            <a:off x="770009" y="2082113"/>
            <a:ext cx="5325991" cy="381158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Visualize the built model accuracy for all built classification models, in a bar chart</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Find which model has the highest classification accuracy</a:t>
            </a:r>
          </a:p>
        </p:txBody>
      </p:sp>
      <p:sp>
        <p:nvSpPr>
          <p:cNvPr id="31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Classification Accuracy</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7"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8" name="Content Placeholder 4"/>
          <p:cNvSpPr txBox="1"/>
          <p:nvPr>
            <p:ph type="body" idx="4294967295"/>
          </p:nvPr>
        </p:nvSpPr>
        <p:spPr>
          <a:xfrm>
            <a:off x="770010" y="2057400"/>
            <a:ext cx="9477962"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Show the confusion matrix of the best performing model with an explanation </a:t>
            </a:r>
          </a:p>
        </p:txBody>
      </p:sp>
      <p:sp>
        <p:nvSpPr>
          <p:cNvPr id="31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Confusion Matrix</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Content Placeholder 3"/>
          <p:cNvSpPr txBox="1"/>
          <p:nvPr>
            <p:ph type="body" sz="half" idx="4294967295"/>
          </p:nvPr>
        </p:nvSpPr>
        <p:spPr>
          <a:xfrm>
            <a:off x="770010" y="1875053"/>
            <a:ext cx="5903915" cy="435133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Point 1</a:t>
            </a:r>
          </a:p>
          <a:p>
            <a:pPr>
              <a:lnSpc>
                <a:spcPct val="100000"/>
              </a:lnSpc>
              <a:spcBef>
                <a:spcPts val="1400"/>
              </a:spcBef>
              <a:defRPr sz="2200">
                <a:solidFill>
                  <a:srgbClr val="292929"/>
                </a:solidFill>
                <a:latin typeface="Abadi"/>
                <a:ea typeface="Abadi"/>
                <a:cs typeface="Abadi"/>
                <a:sym typeface="Abadi"/>
              </a:defRPr>
            </a:pPr>
            <a:r>
              <a:t>Point 2</a:t>
            </a:r>
          </a:p>
          <a:p>
            <a:pPr>
              <a:lnSpc>
                <a:spcPct val="100000"/>
              </a:lnSpc>
              <a:spcBef>
                <a:spcPts val="1400"/>
              </a:spcBef>
              <a:defRPr sz="2200">
                <a:solidFill>
                  <a:srgbClr val="292929"/>
                </a:solidFill>
                <a:latin typeface="Abadi"/>
                <a:ea typeface="Abadi"/>
                <a:cs typeface="Abadi"/>
                <a:sym typeface="Abadi"/>
              </a:defRPr>
            </a:pPr>
            <a:r>
              <a:t>Point 3</a:t>
            </a:r>
          </a:p>
          <a:p>
            <a:pPr>
              <a:lnSpc>
                <a:spcPct val="100000"/>
              </a:lnSpc>
              <a:spcBef>
                <a:spcPts val="1400"/>
              </a:spcBef>
              <a:defRPr sz="2200">
                <a:solidFill>
                  <a:srgbClr val="292929"/>
                </a:solidFill>
                <a:latin typeface="Abadi"/>
                <a:ea typeface="Abadi"/>
                <a:cs typeface="Abadi"/>
                <a:sym typeface="Abadi"/>
              </a:defRPr>
            </a:pPr>
            <a:r>
              <a:t>Point 4</a:t>
            </a:r>
          </a:p>
          <a:p>
            <a:pPr>
              <a:lnSpc>
                <a:spcPct val="100000"/>
              </a:lnSpc>
              <a:spcBef>
                <a:spcPts val="1400"/>
              </a:spcBef>
              <a:defRPr sz="2200">
                <a:solidFill>
                  <a:srgbClr val="292929"/>
                </a:solidFill>
                <a:latin typeface="Abadi"/>
                <a:ea typeface="Abadi"/>
                <a:cs typeface="Abadi"/>
                <a:sym typeface="Abadi"/>
              </a:defRPr>
            </a:pPr>
            <a:r>
              <a:t>…</a:t>
            </a:r>
          </a:p>
        </p:txBody>
      </p:sp>
      <p:sp>
        <p:nvSpPr>
          <p:cNvPr id="32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Conclusions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5" name="Slide Number Placeholder 5"/>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Content Placeholder 3"/>
          <p:cNvSpPr txBox="1"/>
          <p:nvPr>
            <p:ph type="body" idx="4294967295"/>
          </p:nvPr>
        </p:nvSpPr>
        <p:spPr>
          <a:xfrm>
            <a:off x="770010" y="1859521"/>
            <a:ext cx="10515601" cy="4351339"/>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Include any relevant assets like Python code snippets, SQL queries, charts, Notebook outputs, or data sets that you may have created during this project</a:t>
            </a:r>
          </a:p>
        </p:txBody>
      </p:sp>
      <p:sp>
        <p:nvSpPr>
          <p:cNvPr id="32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Appendix</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lide Number Placeholder 2"/>
          <p:cNvSpPr txBox="1"/>
          <p:nvPr>
            <p:ph type="sldNum" sz="quarter" idx="4294967295"/>
          </p:nvPr>
        </p:nvSpPr>
        <p:spPr>
          <a:xfrm>
            <a:off x="11974849" y="6372542"/>
            <a:ext cx="21715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TextBox 1"/>
          <p:cNvSpPr txBox="1"/>
          <p:nvPr/>
        </p:nvSpPr>
        <p:spPr>
          <a:xfrm>
            <a:off x="765312" y="2812774"/>
            <a:ext cx="956815" cy="333088"/>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Content Placeholder 2"/>
          <p:cNvSpPr txBox="1"/>
          <p:nvPr/>
        </p:nvSpPr>
        <p:spPr>
          <a:xfrm>
            <a:off x="815730" y="1580808"/>
            <a:ext cx="10013378" cy="52118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722376">
              <a:lnSpc>
                <a:spcPct val="96000"/>
              </a:lnSpc>
              <a:spcBef>
                <a:spcPts val="1100"/>
              </a:spcBef>
              <a:defRPr sz="1738">
                <a:solidFill>
                  <a:srgbClr val="0B49CB"/>
                </a:solidFill>
                <a:latin typeface="Abadi"/>
                <a:ea typeface="Abadi"/>
                <a:cs typeface="Abadi"/>
                <a:sym typeface="Abadi"/>
              </a:defRPr>
            </a:pPr>
            <a:r>
              <a:t>Executive Summary</a:t>
            </a:r>
            <a:endParaRPr sz="553">
              <a:solidFill>
                <a:srgbClr val="0070C0"/>
              </a:solidFill>
              <a:latin typeface="IBM Plex Mono Text"/>
              <a:ea typeface="IBM Plex Mono Text"/>
              <a:cs typeface="IBM Plex Mono Text"/>
              <a:sym typeface="IBM Plex Mono Text"/>
            </a:endParaRPr>
          </a:p>
          <a:p>
            <a:pPr marL="180594" indent="-180594" defTabSz="722376">
              <a:lnSpc>
                <a:spcPct val="96000"/>
              </a:lnSpc>
              <a:spcBef>
                <a:spcPts val="1100"/>
              </a:spcBef>
              <a:buSzPct val="100000"/>
              <a:buFont typeface="Arial"/>
              <a:buChar char="•"/>
              <a:defRPr sz="1738">
                <a:solidFill>
                  <a:srgbClr val="292929"/>
                </a:solidFill>
                <a:latin typeface="Abadi"/>
                <a:ea typeface="Abadi"/>
                <a:cs typeface="Abadi"/>
                <a:sym typeface="Abadi"/>
              </a:defRPr>
            </a:pPr>
            <a:r>
              <a:t>Data collection methodology:</a:t>
            </a:r>
            <a:endParaRPr sz="553">
              <a:solidFill>
                <a:srgbClr val="0070C0"/>
              </a:solidFill>
              <a:latin typeface="IBM Plex Mono Text"/>
              <a:ea typeface="IBM Plex Mono Text"/>
              <a:cs typeface="IBM Plex Mono Text"/>
              <a:sym typeface="IBM Plex Mono Text"/>
            </a:endParaRPr>
          </a:p>
          <a:p>
            <a:pPr marL="180594" indent="-180594" defTabSz="722376">
              <a:lnSpc>
                <a:spcPct val="96000"/>
              </a:lnSpc>
              <a:spcBef>
                <a:spcPts val="1100"/>
              </a:spcBef>
              <a:buSzPct val="100000"/>
              <a:buFont typeface="Arial"/>
              <a:buChar char="•"/>
              <a:defRPr sz="1580">
                <a:solidFill>
                  <a:srgbClr val="292929"/>
                </a:solidFill>
                <a:latin typeface="Abadi"/>
                <a:ea typeface="Abadi"/>
                <a:cs typeface="Abadi"/>
                <a:sym typeface="Abadi"/>
              </a:defRPr>
            </a:pPr>
            <a:endParaRPr>
              <a:solidFill>
                <a:srgbClr val="0070C0"/>
              </a:solidFill>
              <a:latin typeface="IBM Plex Mono Text"/>
              <a:ea typeface="IBM Plex Mono Text"/>
              <a:cs typeface="IBM Plex Mono Text"/>
              <a:sym typeface="IBM Plex Mono Text"/>
            </a:endParaRPr>
          </a:p>
          <a:p>
            <a:pPr marL="180594" indent="-180594" defTabSz="722376">
              <a:lnSpc>
                <a:spcPct val="96000"/>
              </a:lnSpc>
              <a:spcBef>
                <a:spcPts val="1100"/>
              </a:spcBef>
              <a:buSzPct val="100000"/>
              <a:buFont typeface="Arial"/>
              <a:buChar char="•"/>
              <a:defRPr sz="1580">
                <a:solidFill>
                  <a:srgbClr val="292929"/>
                </a:solidFill>
                <a:latin typeface="Abadi"/>
                <a:ea typeface="Abadi"/>
                <a:cs typeface="Abadi"/>
                <a:sym typeface="Abadi"/>
              </a:defRPr>
            </a:pPr>
            <a:r>
              <a:rPr>
                <a:solidFill>
                  <a:srgbClr val="0070C0"/>
                </a:solidFill>
                <a:latin typeface="IBM Plex Mono Text"/>
                <a:ea typeface="IBM Plex Mono Text"/>
                <a:cs typeface="IBM Plex Mono Text"/>
                <a:sym typeface="IBM Plex Mono Text"/>
              </a:rPr>
              <a:t>We used the spaceX api and wikipedia web scraping to do this</a:t>
            </a:r>
            <a:endParaRPr sz="553">
              <a:solidFill>
                <a:srgbClr val="0070C0"/>
              </a:solidFill>
              <a:latin typeface="IBM Plex Mono Text"/>
              <a:ea typeface="IBM Plex Mono Text"/>
              <a:cs typeface="IBM Plex Mono Text"/>
              <a:sym typeface="IBM Plex Mono Text"/>
            </a:endParaRPr>
          </a:p>
          <a:p>
            <a:pPr marL="180594" indent="-180594" defTabSz="722376">
              <a:lnSpc>
                <a:spcPct val="96000"/>
              </a:lnSpc>
              <a:spcBef>
                <a:spcPts val="1100"/>
              </a:spcBef>
              <a:buSzPct val="100000"/>
              <a:buFont typeface="Arial"/>
              <a:buChar char="•"/>
              <a:defRPr sz="1738">
                <a:solidFill>
                  <a:srgbClr val="292929"/>
                </a:solidFill>
                <a:latin typeface="Abadi"/>
                <a:ea typeface="Abadi"/>
                <a:cs typeface="Abadi"/>
                <a:sym typeface="Abadi"/>
              </a:defRPr>
            </a:pPr>
            <a:r>
              <a:t>Perform data wrangling</a:t>
            </a:r>
            <a:endParaRPr sz="1264">
              <a:solidFill>
                <a:srgbClr val="0070C0"/>
              </a:solidFill>
              <a:latin typeface="IBM Plex Mono Text"/>
              <a:ea typeface="IBM Plex Mono Text"/>
              <a:cs typeface="IBM Plex Mono Text"/>
              <a:sym typeface="IBM Plex Mono Text"/>
            </a:endParaRPr>
          </a:p>
          <a:p>
            <a:pPr marL="180593" indent="-180593" defTabSz="722376">
              <a:lnSpc>
                <a:spcPct val="96000"/>
              </a:lnSpc>
              <a:spcBef>
                <a:spcPts val="1100"/>
              </a:spcBef>
              <a:buSzPct val="100000"/>
              <a:buFont typeface="Arial"/>
              <a:buChar char="•"/>
              <a:defRPr sz="1264">
                <a:solidFill>
                  <a:srgbClr val="292929"/>
                </a:solidFill>
                <a:latin typeface="Impact"/>
                <a:ea typeface="Impact"/>
                <a:cs typeface="Impact"/>
                <a:sym typeface="Impact"/>
              </a:defRPr>
            </a:pPr>
            <a:r>
              <a:rPr>
                <a:solidFill>
                  <a:srgbClr val="0070C0"/>
                </a:solidFill>
              </a:rPr>
              <a:t>We got rid of missing values and  assigned different outcomes to different classes to translate the outcome to a binary number</a:t>
            </a:r>
            <a:endParaRPr b="1" sz="553">
              <a:solidFill>
                <a:srgbClr val="0070C0"/>
              </a:solidFill>
              <a:latin typeface="IBM Plex Mono Text"/>
              <a:ea typeface="IBM Plex Mono Text"/>
              <a:cs typeface="IBM Plex Mono Text"/>
              <a:sym typeface="IBM Plex Mono Text"/>
            </a:endParaRPr>
          </a:p>
          <a:p>
            <a:pPr marL="180594" indent="-180594" defTabSz="722376">
              <a:lnSpc>
                <a:spcPct val="96000"/>
              </a:lnSpc>
              <a:spcBef>
                <a:spcPts val="1100"/>
              </a:spcBef>
              <a:buSzPct val="100000"/>
              <a:buFont typeface="Arial"/>
              <a:buChar char="•"/>
              <a:defRPr sz="1738">
                <a:solidFill>
                  <a:srgbClr val="292929"/>
                </a:solidFill>
                <a:latin typeface="Abadi"/>
                <a:ea typeface="Abadi"/>
                <a:cs typeface="Abadi"/>
                <a:sym typeface="Abadi"/>
              </a:defRPr>
            </a:pPr>
            <a:r>
              <a:t>Perform exploratory data analysis (EDA) using visualization and SQL</a:t>
            </a:r>
            <a:endParaRPr sz="553">
              <a:solidFill>
                <a:srgbClr val="0070C0"/>
              </a:solidFill>
              <a:latin typeface="IBM Plex Mono Text"/>
              <a:ea typeface="IBM Plex Mono Text"/>
              <a:cs typeface="IBM Plex Mono Text"/>
              <a:sym typeface="IBM Plex Mono Text"/>
            </a:endParaRPr>
          </a:p>
          <a:p>
            <a:pPr marL="180594" indent="-180594" defTabSz="722376">
              <a:lnSpc>
                <a:spcPct val="96000"/>
              </a:lnSpc>
              <a:spcBef>
                <a:spcPts val="1100"/>
              </a:spcBef>
              <a:buSzPct val="100000"/>
              <a:buFont typeface="Arial"/>
              <a:buChar char="•"/>
              <a:defRPr sz="1738">
                <a:solidFill>
                  <a:srgbClr val="292929"/>
                </a:solidFill>
                <a:latin typeface="Abadi"/>
                <a:ea typeface="Abadi"/>
                <a:cs typeface="Abadi"/>
                <a:sym typeface="Abadi"/>
              </a:defRPr>
            </a:pPr>
            <a:r>
              <a:t>Perform interactive visual analytics using Folium and Plotly Dash</a:t>
            </a:r>
            <a:endParaRPr sz="553">
              <a:solidFill>
                <a:srgbClr val="0070C0"/>
              </a:solidFill>
              <a:latin typeface="IBM Plex Mono Text"/>
              <a:ea typeface="IBM Plex Mono Text"/>
              <a:cs typeface="IBM Plex Mono Text"/>
              <a:sym typeface="IBM Plex Mono Text"/>
            </a:endParaRPr>
          </a:p>
          <a:p>
            <a:pPr marL="180594" indent="-180594" defTabSz="722376">
              <a:lnSpc>
                <a:spcPct val="96000"/>
              </a:lnSpc>
              <a:spcBef>
                <a:spcPts val="1100"/>
              </a:spcBef>
              <a:buSzPct val="100000"/>
              <a:buFont typeface="Arial"/>
              <a:buChar char="•"/>
              <a:defRPr sz="1738">
                <a:solidFill>
                  <a:srgbClr val="292929"/>
                </a:solidFill>
                <a:latin typeface="Abadi"/>
                <a:ea typeface="Abadi"/>
                <a:cs typeface="Abadi"/>
                <a:sym typeface="Abadi"/>
              </a:defRPr>
            </a:pPr>
            <a:r>
              <a:t>Perform predictive analysis using classification models</a:t>
            </a:r>
            <a:endParaRPr sz="553">
              <a:solidFill>
                <a:srgbClr val="0070C0"/>
              </a:solidFill>
              <a:latin typeface="IBM Plex Mono Text"/>
              <a:ea typeface="IBM Plex Mono Text"/>
              <a:cs typeface="IBM Plex Mono Text"/>
              <a:sym typeface="IBM Plex Mono Text"/>
            </a:endParaRPr>
          </a:p>
          <a:p>
            <a:pPr defTabSz="722376">
              <a:lnSpc>
                <a:spcPct val="96000"/>
              </a:lnSpc>
              <a:spcBef>
                <a:spcPts val="1100"/>
              </a:spcBef>
              <a:defRPr sz="1106">
                <a:solidFill>
                  <a:srgbClr val="767171"/>
                </a:solidFill>
                <a:latin typeface="Abadi"/>
                <a:ea typeface="Abadi"/>
                <a:cs typeface="Abadi"/>
                <a:sym typeface="Abadi"/>
              </a:defRPr>
            </a:pPr>
            <a:r>
              <a:rPr>
                <a:solidFill>
                  <a:srgbClr val="0070C0"/>
                </a:solidFill>
                <a:latin typeface="IBM Plex Mono Text"/>
                <a:ea typeface="IBM Plex Mono Text"/>
                <a:cs typeface="IBM Plex Mono Text"/>
                <a:sym typeface="IBM Plex Mono Text"/>
              </a:rPr>
              <a:t>We then fed the data to different classification models and  worked to find which one had the highest accuracy of all of them</a:t>
            </a:r>
            <a:endParaRPr sz="6952">
              <a:solidFill>
                <a:srgbClr val="292929"/>
              </a:solidFill>
            </a:endParaRPr>
          </a:p>
          <a:p>
            <a:pPr marL="180594" indent="-180594" defTabSz="722376">
              <a:lnSpc>
                <a:spcPct val="80000"/>
              </a:lnSpc>
              <a:spcBef>
                <a:spcPts val="1100"/>
              </a:spcBef>
              <a:buSzPct val="100000"/>
              <a:buFont typeface="Arial"/>
              <a:buChar char="•"/>
              <a:defRPr sz="1738">
                <a:solidFill>
                  <a:srgbClr val="292929"/>
                </a:solidFill>
                <a:latin typeface="Abadi"/>
                <a:ea typeface="Abadi"/>
                <a:cs typeface="Abadi"/>
                <a:sym typeface="Abadi"/>
              </a:defRPr>
            </a:pPr>
          </a:p>
          <a:p>
            <a:pPr marL="180594" indent="-180594" defTabSz="722376">
              <a:lnSpc>
                <a:spcPct val="80000"/>
              </a:lnSpc>
              <a:spcBef>
                <a:spcPts val="1100"/>
              </a:spcBef>
              <a:buSzPct val="100000"/>
              <a:buFont typeface="Arial"/>
              <a:buChar char="•"/>
              <a:defRPr sz="1738">
                <a:solidFill>
                  <a:srgbClr val="292929"/>
                </a:solidFill>
                <a:latin typeface="Abadi"/>
                <a:ea typeface="Abadi"/>
                <a:cs typeface="Abadi"/>
                <a:sym typeface="Abadi"/>
              </a:defRPr>
            </a:pPr>
          </a:p>
          <a:p>
            <a:pPr marL="180594" indent="-180594" defTabSz="722376">
              <a:lnSpc>
                <a:spcPct val="80000"/>
              </a:lnSpc>
              <a:spcBef>
                <a:spcPts val="1100"/>
              </a:spcBef>
              <a:buSzPct val="100000"/>
              <a:buFont typeface="Arial"/>
              <a:buChar char="•"/>
              <a:defRPr sz="1738">
                <a:solidFill>
                  <a:srgbClr val="292929"/>
                </a:solidFill>
                <a:latin typeface="Abadi"/>
                <a:ea typeface="Abadi"/>
                <a:cs typeface="Abadi"/>
                <a:sym typeface="Abadi"/>
              </a:defRPr>
            </a:pPr>
          </a:p>
        </p:txBody>
      </p:sp>
      <p:sp>
        <p:nvSpPr>
          <p:cNvPr id="14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Methodology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8"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Content Placeholder 4"/>
          <p:cNvSpPr txBox="1"/>
          <p:nvPr>
            <p:ph type="body" idx="4294967295"/>
          </p:nvPr>
        </p:nvSpPr>
        <p:spPr>
          <a:xfrm>
            <a:off x="770010" y="1825625"/>
            <a:ext cx="10515601"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Describe how data sets were collected. </a:t>
            </a:r>
          </a:p>
          <a:p>
            <a:pPr>
              <a:lnSpc>
                <a:spcPct val="100000"/>
              </a:lnSpc>
              <a:spcBef>
                <a:spcPts val="1400"/>
              </a:spcBef>
              <a:defRPr sz="2200">
                <a:solidFill>
                  <a:srgbClr val="292929"/>
                </a:solidFill>
                <a:latin typeface="Abadi"/>
                <a:ea typeface="Abadi"/>
                <a:cs typeface="Abadi"/>
                <a:sym typeface="Abadi"/>
              </a:defRPr>
            </a:pPr>
            <a:r>
              <a:t>We got the data via the spaceX api and web scraping wikipedia. We used the api and web scraping to get key information that pertained to the different elements that are important in deciding whether or not the rocket will succeed </a:t>
            </a: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You need to present your data collection process use key phrases and flowcharts</a:t>
            </a:r>
          </a:p>
        </p:txBody>
      </p:sp>
      <p:sp>
        <p:nvSpPr>
          <p:cNvPr id="15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 name="Content Placeholder 4"/>
          <p:cNvSpPr txBox="1"/>
          <p:nvPr>
            <p:ph type="body" sz="half" idx="4294967295"/>
          </p:nvPr>
        </p:nvSpPr>
        <p:spPr>
          <a:xfrm>
            <a:off x="5910262" y="1792288"/>
            <a:ext cx="5461001" cy="4206876"/>
          </a:xfrm>
          <a:prstGeom prst="rect">
            <a:avLst/>
          </a:prstGeom>
          <a:ln w="9525">
            <a:solidFill>
              <a:srgbClr val="0B49CB"/>
            </a:solidFill>
            <a:prstDash val="dash"/>
            <a:round/>
          </a:ln>
        </p:spPr>
        <p:txBody>
          <a:bodyPr>
            <a:normAutofit fontScale="100000" lnSpcReduction="0"/>
          </a:bodyPr>
          <a:lstStyle/>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r>
              <a:t>Place your flowchart of SpaceX API calls here</a:t>
            </a:r>
          </a:p>
        </p:txBody>
      </p:sp>
      <p:sp>
        <p:nvSpPr>
          <p:cNvPr id="154" name="Text Placeholder 2"/>
          <p:cNvSpPr txBox="1"/>
          <p:nvPr/>
        </p:nvSpPr>
        <p:spPr>
          <a:xfrm>
            <a:off x="866458" y="1800225"/>
            <a:ext cx="4548823" cy="42259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We got the SpaceX API requested important information and then exported the data, filtered it for falcon 9 launches and converted it to a dataframe</a:t>
            </a:r>
          </a:p>
          <a:p>
            <a:pPr marL="228600" indent="-228600">
              <a:spcBef>
                <a:spcPts val="1400"/>
              </a:spcBef>
              <a:buSzPct val="100000"/>
              <a:buFont typeface="Arial"/>
              <a:buChar char="•"/>
              <a:defRPr sz="2200">
                <a:solidFill>
                  <a:srgbClr val="292929"/>
                </a:solidFill>
                <a:latin typeface="Abadi"/>
                <a:ea typeface="Abadi"/>
                <a:cs typeface="Abadi"/>
                <a:sym typeface="Abadi"/>
              </a:defRPr>
            </a:pPr>
            <a:r>
              <a:t>Add the GitHub URL of the completed SpaceX API calls notebook </a:t>
            </a:r>
            <a:r>
              <a:rPr>
                <a:solidFill>
                  <a:srgbClr val="1C7DDB"/>
                </a:solidFill>
              </a:rPr>
              <a:t>(must include completed code cell and outcome cell), </a:t>
            </a:r>
            <a:r>
              <a:t>as an external reference and peer-review purpose</a:t>
            </a:r>
          </a:p>
        </p:txBody>
      </p:sp>
      <p:sp>
        <p:nvSpPr>
          <p:cNvPr id="15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SpaceX API</a:t>
            </a:r>
          </a:p>
        </p:txBody>
      </p:sp>
      <p:pic>
        <p:nvPicPr>
          <p:cNvPr id="156" name="Screenshot 2024-08-08 at 7.57.20 PM.png" descr="Screenshot 2024-08-08 at 7.57.20 PM.png"/>
          <p:cNvPicPr>
            <a:picLocks noChangeAspect="1"/>
          </p:cNvPicPr>
          <p:nvPr/>
        </p:nvPicPr>
        <p:blipFill>
          <a:blip r:embed="rId3">
            <a:extLst/>
          </a:blip>
          <a:stretch>
            <a:fillRect/>
          </a:stretch>
        </p:blipFill>
        <p:spPr>
          <a:xfrm>
            <a:off x="6729412" y="3051406"/>
            <a:ext cx="3822701" cy="9652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 name="Text Placeholder 2"/>
          <p:cNvSpPr txBox="1"/>
          <p:nvPr>
            <p:ph type="body" sz="quarter" idx="4294967295"/>
          </p:nvPr>
        </p:nvSpPr>
        <p:spPr>
          <a:xfrm>
            <a:off x="922411" y="1792288"/>
            <a:ext cx="3932239" cy="3811588"/>
          </a:xfrm>
          <a:prstGeom prst="rect">
            <a:avLst/>
          </a:prstGeom>
        </p:spPr>
        <p:txBody>
          <a:bodyPr>
            <a:normAutofit fontScale="100000" lnSpcReduction="0"/>
          </a:bodyPr>
          <a:lstStyle/>
          <a:p>
            <a:pPr marL="221742" indent="-221742" defTabSz="886968">
              <a:lnSpc>
                <a:spcPct val="100000"/>
              </a:lnSpc>
              <a:spcBef>
                <a:spcPts val="1300"/>
              </a:spcBef>
              <a:defRPr sz="2134">
                <a:solidFill>
                  <a:srgbClr val="292929"/>
                </a:solidFill>
                <a:latin typeface="Abadi"/>
                <a:ea typeface="Abadi"/>
                <a:cs typeface="Abadi"/>
                <a:sym typeface="Abadi"/>
              </a:defRPr>
            </a:pPr>
            <a:r>
              <a:t>To do this webscraping we got the Wikipedia page, we created an object with the response we got, extracted the data, created the data frame and then exported it</a:t>
            </a:r>
          </a:p>
          <a:p>
            <a:pPr marL="221742" indent="-221742" defTabSz="886968">
              <a:lnSpc>
                <a:spcPct val="100000"/>
              </a:lnSpc>
              <a:spcBef>
                <a:spcPts val="1300"/>
              </a:spcBef>
              <a:defRPr sz="2134">
                <a:solidFill>
                  <a:srgbClr val="292929"/>
                </a:solidFill>
                <a:latin typeface="Abadi"/>
                <a:ea typeface="Abadi"/>
                <a:cs typeface="Abadi"/>
                <a:sym typeface="Abadi"/>
              </a:defRPr>
            </a:pPr>
            <a:r>
              <a:t>Add the GitHub URL of the completed web scraping notebook, as an external reference and peer-review purpose</a:t>
            </a:r>
          </a:p>
        </p:txBody>
      </p:sp>
      <p:sp>
        <p:nvSpPr>
          <p:cNvPr id="160" name="Title 1"/>
          <p:cNvSpPr txBox="1"/>
          <p:nvPr/>
        </p:nvSpPr>
        <p:spPr>
          <a:xfrm>
            <a:off x="968131" y="6910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Scraping</a:t>
            </a:r>
          </a:p>
        </p:txBody>
      </p:sp>
      <p:grpSp>
        <p:nvGrpSpPr>
          <p:cNvPr id="163" name="Content Placeholder 4"/>
          <p:cNvGrpSpPr/>
          <p:nvPr/>
        </p:nvGrpSpPr>
        <p:grpSpPr>
          <a:xfrm>
            <a:off x="5910262" y="1792288"/>
            <a:ext cx="5461001" cy="4206876"/>
            <a:chOff x="0" y="0"/>
            <a:chExt cx="5461000" cy="4206875"/>
          </a:xfrm>
        </p:grpSpPr>
        <p:sp>
          <p:nvSpPr>
            <p:cNvPr id="161" name="Rectangle"/>
            <p:cNvSpPr/>
            <p:nvPr/>
          </p:nvSpPr>
          <p:spPr>
            <a:xfrm>
              <a:off x="0" y="0"/>
              <a:ext cx="5461000" cy="4206875"/>
            </a:xfrm>
            <a:prstGeom prst="rect">
              <a:avLst/>
            </a:prstGeom>
            <a:noFill/>
            <a:ln w="9525" cap="flat">
              <a:solidFill>
                <a:srgbClr val="0B49CB"/>
              </a:solidFill>
              <a:prstDash val="dash"/>
              <a:round/>
            </a:ln>
            <a:effectLst/>
          </p:spPr>
          <p:txBody>
            <a:bodyPr wrap="square" lIns="45719" tIns="45719" rIns="45719" bIns="45719" numCol="1" anchor="t">
              <a:noAutofit/>
            </a:bodyPr>
            <a:lstStyle/>
            <a:p>
              <a:pPr>
                <a:lnSpc>
                  <a:spcPct val="90000"/>
                </a:lnSpc>
                <a:spcBef>
                  <a:spcPts val="1000"/>
                </a:spcBef>
                <a:defRPr sz="2800"/>
              </a:pPr>
            </a:p>
          </p:txBody>
        </p:sp>
        <p:sp>
          <p:nvSpPr>
            <p:cNvPr id="162" name="Place your flowchart of web scraping here"/>
            <p:cNvSpPr txBox="1"/>
            <p:nvPr/>
          </p:nvSpPr>
          <p:spPr>
            <a:xfrm>
              <a:off x="50482" y="4762"/>
              <a:ext cx="5360036" cy="4197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rmAutofit fontScale="100000" lnSpcReduction="0"/>
            </a:bodyPr>
            <a:lstStyle/>
            <a:p>
              <a:pPr>
                <a:lnSpc>
                  <a:spcPct val="90000"/>
                </a:lnSpc>
                <a:spcBef>
                  <a:spcPts val="1000"/>
                </a:spcBef>
                <a:defRPr sz="2200">
                  <a:solidFill>
                    <a:srgbClr val="1C7DDB"/>
                  </a:solidFill>
                  <a:latin typeface="Abadi"/>
                  <a:ea typeface="Abadi"/>
                  <a:cs typeface="Abadi"/>
                  <a:sym typeface="Abadi"/>
                </a:defRPr>
              </a:pPr>
            </a:p>
            <a:p>
              <a:pPr>
                <a:lnSpc>
                  <a:spcPct val="90000"/>
                </a:lnSpc>
                <a:spcBef>
                  <a:spcPts val="1000"/>
                </a:spcBef>
                <a:defRPr sz="2200">
                  <a:solidFill>
                    <a:srgbClr val="1C7DDB"/>
                  </a:solidFill>
                  <a:latin typeface="Abadi"/>
                  <a:ea typeface="Abadi"/>
                  <a:cs typeface="Abadi"/>
                  <a:sym typeface="Abadi"/>
                </a:defRPr>
              </a:pPr>
            </a:p>
            <a:p>
              <a:pPr>
                <a:lnSpc>
                  <a:spcPct val="90000"/>
                </a:lnSpc>
                <a:spcBef>
                  <a:spcPts val="1000"/>
                </a:spcBef>
                <a:defRPr sz="2200">
                  <a:solidFill>
                    <a:srgbClr val="1C7DDB"/>
                  </a:solidFill>
                  <a:latin typeface="Abadi"/>
                  <a:ea typeface="Abadi"/>
                  <a:cs typeface="Abadi"/>
                  <a:sym typeface="Abadi"/>
                </a:defRPr>
              </a:pPr>
            </a:p>
            <a:p>
              <a:pPr>
                <a:lnSpc>
                  <a:spcPct val="90000"/>
                </a:lnSpc>
                <a:spcBef>
                  <a:spcPts val="1000"/>
                </a:spcBef>
                <a:defRPr sz="2200">
                  <a:solidFill>
                    <a:srgbClr val="1C7DDB"/>
                  </a:solidFill>
                  <a:latin typeface="Abadi"/>
                  <a:ea typeface="Abadi"/>
                  <a:cs typeface="Abadi"/>
                  <a:sym typeface="Abadi"/>
                </a:defRPr>
              </a:pPr>
            </a:p>
            <a:p>
              <a:pPr>
                <a:lnSpc>
                  <a:spcPct val="90000"/>
                </a:lnSpc>
                <a:spcBef>
                  <a:spcPts val="1000"/>
                </a:spcBef>
                <a:defRPr sz="2200">
                  <a:solidFill>
                    <a:srgbClr val="1C7DDB"/>
                  </a:solidFill>
                  <a:latin typeface="Abadi"/>
                  <a:ea typeface="Abadi"/>
                  <a:cs typeface="Abadi"/>
                  <a:sym typeface="Abadi"/>
                </a:defRPr>
              </a:pPr>
              <a:r>
                <a:t>Place your flowchart of web scraping here</a:t>
              </a:r>
            </a:p>
          </p:txBody>
        </p:sp>
      </p:grpSp>
      <p:pic>
        <p:nvPicPr>
          <p:cNvPr id="164" name="Screenshot 2024-08-09 at 11.39.09 AM.png" descr="Screenshot 2024-08-09 at 11.39.09 AM.png"/>
          <p:cNvPicPr>
            <a:picLocks noChangeAspect="1"/>
          </p:cNvPicPr>
          <p:nvPr/>
        </p:nvPicPr>
        <p:blipFill>
          <a:blip r:embed="rId3">
            <a:extLst/>
          </a:blip>
          <a:stretch>
            <a:fillRect/>
          </a:stretch>
        </p:blipFill>
        <p:spPr>
          <a:xfrm>
            <a:off x="5059362" y="739775"/>
            <a:ext cx="7416801" cy="65659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Calibri"/>
        <a:ea typeface="Calibri"/>
        <a:cs typeface="Calibri"/>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Calibri"/>
        <a:ea typeface="Calibri"/>
        <a:cs typeface="Calibri"/>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